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handoutMasterIdLst>
    <p:handoutMasterId r:id="rId42"/>
  </p:handoutMasterIdLst>
  <p:sldIdLst>
    <p:sldId id="744" r:id="rId2"/>
    <p:sldId id="947" r:id="rId3"/>
    <p:sldId id="948" r:id="rId4"/>
    <p:sldId id="949" r:id="rId5"/>
    <p:sldId id="950" r:id="rId6"/>
    <p:sldId id="951" r:id="rId7"/>
    <p:sldId id="952" r:id="rId8"/>
    <p:sldId id="953" r:id="rId9"/>
    <p:sldId id="956" r:id="rId10"/>
    <p:sldId id="954" r:id="rId11"/>
    <p:sldId id="955" r:id="rId12"/>
    <p:sldId id="958" r:id="rId13"/>
    <p:sldId id="901" r:id="rId14"/>
    <p:sldId id="959" r:id="rId15"/>
    <p:sldId id="930" r:id="rId16"/>
    <p:sldId id="902" r:id="rId17"/>
    <p:sldId id="929" r:id="rId18"/>
    <p:sldId id="896" r:id="rId19"/>
    <p:sldId id="937" r:id="rId20"/>
    <p:sldId id="923" r:id="rId21"/>
    <p:sldId id="909" r:id="rId22"/>
    <p:sldId id="910" r:id="rId23"/>
    <p:sldId id="907" r:id="rId24"/>
    <p:sldId id="908" r:id="rId25"/>
    <p:sldId id="932" r:id="rId26"/>
    <p:sldId id="938" r:id="rId27"/>
    <p:sldId id="935" r:id="rId28"/>
    <p:sldId id="904" r:id="rId29"/>
    <p:sldId id="957" r:id="rId30"/>
    <p:sldId id="939" r:id="rId31"/>
    <p:sldId id="961" r:id="rId32"/>
    <p:sldId id="943" r:id="rId33"/>
    <p:sldId id="924" r:id="rId34"/>
    <p:sldId id="945" r:id="rId35"/>
    <p:sldId id="946" r:id="rId36"/>
    <p:sldId id="962" r:id="rId37"/>
    <p:sldId id="944" r:id="rId38"/>
    <p:sldId id="931" r:id="rId39"/>
    <p:sldId id="960" r:id="rId40"/>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4" d="100"/>
          <a:sy n="94" d="100"/>
        </p:scale>
        <p:origin x="-520" y="-192"/>
      </p:cViewPr>
      <p:guideLst>
        <p:guide orient="horz" pos="2160"/>
        <p:guide pos="2880"/>
      </p:guideLst>
    </p:cSldViewPr>
  </p:slideViewPr>
  <p:notesTextViewPr>
    <p:cViewPr>
      <p:scale>
        <a:sx n="100" d="100"/>
        <a:sy n="100" d="100"/>
      </p:scale>
      <p:origin x="0" y="0"/>
    </p:cViewPr>
  </p:notesTextViewPr>
  <p:sorterViewPr>
    <p:cViewPr>
      <p:scale>
        <a:sx n="98" d="100"/>
        <a:sy n="98" d="100"/>
      </p:scale>
      <p:origin x="0" y="2032"/>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Hide details;</a:t>
            </a:r>
            <a:r>
              <a:rPr lang="en-US" baseline="0" dirty="0" smtClean="0"/>
              <a:t> </a:t>
            </a:r>
            <a:r>
              <a:rPr lang="en-US" dirty="0" smtClean="0"/>
              <a:t>Provide automatic optimization </a:t>
            </a:r>
          </a:p>
          <a:p>
            <a:r>
              <a:rPr lang="en-US" dirty="0" smtClean="0"/>
              <a:t>Theory: Turing machine; systems: DB/relational</a:t>
            </a:r>
            <a:r>
              <a:rPr lang="en-US" baseline="0" dirty="0" smtClean="0"/>
              <a:t> algebra; OS/Virtual memory/thread; PL: low level language to higher level languages. Networking layer architecture is abstractions for data plane. Major advance is possible if we introduce the right abstractions in the network control plane.</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12</a:t>
            </a:fld>
            <a:endParaRPr lang="en-US"/>
          </a:p>
        </p:txBody>
      </p:sp>
    </p:spTree>
    <p:extLst>
      <p:ext uri="{BB962C8B-B14F-4D97-AF65-F5344CB8AC3E}">
        <p14:creationId xmlns:p14="http://schemas.microsoft.com/office/powerpoint/2010/main" val="4062833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20</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21</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www.bigdatalandscape.com</a:t>
            </a:r>
            <a:r>
              <a:rPr lang="en-US" smtClean="0"/>
              <a:t>/</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22</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23</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24</a:t>
            </a:fld>
            <a:endParaRPr lang="en-US"/>
          </a:p>
        </p:txBody>
      </p:sp>
    </p:spTree>
    <p:extLst>
      <p:ext uri="{BB962C8B-B14F-4D97-AF65-F5344CB8AC3E}">
        <p14:creationId xmlns:p14="http://schemas.microsoft.com/office/powerpoint/2010/main" val="4251036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25</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31</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32</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35</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36</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38</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RIP: 1988 RFC1058 OSFPv2: RFC2328</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t>为啥呢？因为total</a:t>
            </a:r>
            <a:r>
              <a:rPr lang="en-US" sz="1200" dirty="0" smtClean="0"/>
              <a:t> ownership cost少。1. 我server买了，3年合同以后可以自行切换。前三年load </a:t>
            </a:r>
            <a:r>
              <a:rPr lang="en-US" sz="1200" dirty="0" err="1" smtClean="0"/>
              <a:t>cisco的virtual</a:t>
            </a:r>
            <a:r>
              <a:rPr lang="en-US" sz="1200" dirty="0" smtClean="0"/>
              <a:t> </a:t>
            </a:r>
            <a:r>
              <a:rPr lang="en-US" sz="1200" dirty="0" err="1" smtClean="0"/>
              <a:t>router，后三年load</a:t>
            </a:r>
            <a:r>
              <a:rPr lang="en-US" sz="1200" dirty="0" smtClean="0"/>
              <a:t> </a:t>
            </a:r>
            <a:r>
              <a:rPr lang="en-US" sz="1200" dirty="0" err="1" smtClean="0"/>
              <a:t>juniper的virtual</a:t>
            </a:r>
            <a:r>
              <a:rPr lang="en-US" sz="1200" dirty="0" smtClean="0"/>
              <a:t> </a:t>
            </a:r>
            <a:r>
              <a:rPr lang="en-US" sz="1200" dirty="0" err="1" smtClean="0"/>
              <a:t>switch。再过三年load</a:t>
            </a:r>
            <a:r>
              <a:rPr lang="en-US" sz="1200" dirty="0" smtClean="0"/>
              <a:t> </a:t>
            </a:r>
            <a:r>
              <a:rPr lang="en-US" sz="1200" dirty="0" err="1" smtClean="0"/>
              <a:t>palo</a:t>
            </a:r>
            <a:r>
              <a:rPr lang="en-US" sz="1200" dirty="0" smtClean="0"/>
              <a:t> </a:t>
            </a:r>
            <a:r>
              <a:rPr lang="en-US" sz="1200" dirty="0" err="1" smtClean="0"/>
              <a:t>alto的virutal</a:t>
            </a:r>
            <a:r>
              <a:rPr lang="en-US" sz="1200" dirty="0" smtClean="0"/>
              <a:t> firewall 2. </a:t>
            </a:r>
            <a:r>
              <a:rPr lang="en-US" sz="1200" dirty="0" err="1" smtClean="0"/>
              <a:t>设备performance更新，只需要换低层硬件，就可以扩展</a:t>
            </a:r>
            <a:r>
              <a:rPr lang="en-US" sz="1200" dirty="0" smtClean="0"/>
              <a:t/>
            </a:r>
            <a:br>
              <a:rPr lang="en-US" sz="1200" dirty="0" smtClean="0"/>
            </a:b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r>
              <a:rPr lang="en-US" sz="2800" dirty="0" smtClean="0"/>
              <a:t>Router, switch, firewall merge</a:t>
            </a:r>
          </a:p>
          <a:p>
            <a:pPr lvl="1"/>
            <a:r>
              <a:rPr lang="en-US" sz="2400" dirty="0" smtClean="0"/>
              <a:t>Server + software, which include Router, Switch, FT</a:t>
            </a:r>
          </a:p>
          <a:p>
            <a:r>
              <a:rPr lang="en-US" sz="2800" dirty="0" smtClean="0"/>
              <a:t>DC -&gt; Cloud</a:t>
            </a:r>
          </a:p>
          <a:p>
            <a:pPr lvl="1"/>
            <a:r>
              <a:rPr lang="en-US" sz="2400" dirty="0" smtClean="0"/>
              <a:t>ENT switch reducing; Cloud increasing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
            </a:r>
            <a:br>
              <a:rPr lang="en-US" sz="1200" dirty="0" smtClean="0"/>
            </a:br>
            <a:r>
              <a:rPr lang="en-US" sz="1200" dirty="0" smtClean="0"/>
              <a:t>There are more virtual ports than physical ports, where the virtual ports are controlled by x86 software. Where software erodes hardware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ct val="0"/>
              </a:spcBef>
              <a:buNone/>
            </a:pPr>
            <a:r>
              <a:rPr lang="ja-JP" altLang="en-US" sz="2000" i="1" baseline="0" dirty="0" smtClean="0"/>
              <a:t>“</a:t>
            </a:r>
            <a:r>
              <a:rPr lang="en-US" altLang="ja-JP" sz="2000" i="1" baseline="0" dirty="0" smtClean="0">
                <a:cs typeface="Helvetica Neue Light" charset="0"/>
              </a:rPr>
              <a:t>The cost to operate networks is too high and growing too fast and you can</a:t>
            </a:r>
            <a:r>
              <a:rPr lang="en-US" altLang="ja-JP" sz="2000" i="1" baseline="0" dirty="0" smtClean="0"/>
              <a:t>’</a:t>
            </a:r>
            <a:r>
              <a:rPr lang="en-US" altLang="ja-JP" sz="2000" i="1" baseline="0" dirty="0" smtClean="0">
                <a:cs typeface="Helvetica Neue Light" charset="0"/>
              </a:rPr>
              <a:t>t find enough people to manage these things anymore. It</a:t>
            </a:r>
            <a:r>
              <a:rPr lang="en-US" altLang="ja-JP" sz="2000" i="1" baseline="0" dirty="0" smtClean="0"/>
              <a:t>’</a:t>
            </a:r>
            <a:r>
              <a:rPr lang="en-US" altLang="ja-JP" sz="2000" i="1" baseline="0" dirty="0" smtClean="0">
                <a:cs typeface="Helvetica Neue Light" charset="0"/>
              </a:rPr>
              <a:t>s time for change.</a:t>
            </a:r>
            <a:r>
              <a:rPr lang="ja-JP" altLang="en-US" sz="2000" i="1" baseline="0" dirty="0" smtClean="0"/>
              <a:t>”</a:t>
            </a:r>
            <a:r>
              <a:rPr lang="en-US" altLang="ja-JP" sz="2000" i="1" baseline="0" dirty="0" smtClean="0">
                <a:cs typeface="Helvetica Neue Light" charset="0"/>
              </a:rPr>
              <a:t>                          </a:t>
            </a:r>
            <a:r>
              <a:rPr lang="en-US" altLang="ja-JP" sz="1600" i="1" baseline="0" dirty="0" smtClean="0">
                <a:cs typeface="Helvetica Neue Light" charset="0"/>
              </a:rPr>
              <a:t>-- </a:t>
            </a:r>
            <a:r>
              <a:rPr lang="en-US" sz="1600" baseline="0" dirty="0" smtClean="0">
                <a:cs typeface="Helvetica Neue Light" charset="0"/>
              </a:rPr>
              <a:t>Nick </a:t>
            </a:r>
            <a:r>
              <a:rPr lang="en-US" sz="1600" baseline="0" dirty="0" err="1" smtClean="0">
                <a:cs typeface="Helvetica Neue Light" charset="0"/>
              </a:rPr>
              <a:t>Lippis</a:t>
            </a:r>
            <a:r>
              <a:rPr lang="en-US" sz="1600" baseline="0" dirty="0" smtClean="0">
                <a:cs typeface="Helvetica Neue Light" charset="0"/>
              </a:rPr>
              <a:t>, ONUG /Fidelity, 2013</a:t>
            </a:r>
            <a:r>
              <a:rPr lang="en-GB" altLang="en-US" sz="1600" b="1" baseline="0" dirty="0" smtClean="0">
                <a:latin typeface="Arial" panose="020B0604020202020204" pitchFamily="34" charset="0"/>
              </a:rPr>
              <a:t> </a:t>
            </a:r>
          </a:p>
          <a:p>
            <a:pPr>
              <a:spcBef>
                <a:spcPct val="0"/>
              </a:spcBef>
              <a:buNone/>
            </a:pPr>
            <a:endParaRPr lang="en-GB" altLang="en-US" sz="2000" b="1" baseline="0" dirty="0" smtClean="0">
              <a:latin typeface="Arial" panose="020B0604020202020204" pitchFamily="34" charset="0"/>
            </a:endParaRPr>
          </a:p>
          <a:p>
            <a:endParaRPr lang="en-US" sz="2000" dirty="0" smtClean="0"/>
          </a:p>
          <a:p>
            <a:r>
              <a:rPr lang="en-US" sz="2000" dirty="0" smtClean="0"/>
              <a:t>To appeal to companies looking for more highly customized systems, Cisco has also opened up its software to programmers in new ways, making it easier for clients to write their own apps for Cisco products. </a:t>
            </a:r>
          </a:p>
          <a:p>
            <a:pPr marL="342900" indent="-342900">
              <a:buFontTx/>
              <a:buChar char="-"/>
            </a:pPr>
            <a:r>
              <a:rPr lang="en-US" sz="2000" dirty="0" smtClean="0"/>
              <a:t>http://</a:t>
            </a:r>
            <a:r>
              <a:rPr lang="en-US" sz="2000" dirty="0" err="1" smtClean="0"/>
              <a:t>www.bloomberg.com</a:t>
            </a:r>
            <a:r>
              <a:rPr lang="en-US" sz="2000" dirty="0" smtClean="0"/>
              <a:t>/news/articles/2015-11-05/cisco-s-new-</a:t>
            </a:r>
            <a:r>
              <a:rPr lang="en-US" sz="2000" dirty="0" err="1" smtClean="0"/>
              <a:t>ceo</a:t>
            </a:r>
            <a:r>
              <a:rPr lang="en-US" sz="2000" dirty="0" smtClean="0"/>
              <a:t>-embraces-the-cloud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2000"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ct val="0"/>
              </a:spcBef>
              <a:buNone/>
            </a:pPr>
            <a:r>
              <a:rPr lang="ja-JP" altLang="en-US" sz="2000" i="1" baseline="0" dirty="0" smtClean="0"/>
              <a:t>“</a:t>
            </a:r>
            <a:r>
              <a:rPr lang="en-US" altLang="ja-JP" sz="2000" i="1" baseline="0" dirty="0" smtClean="0">
                <a:cs typeface="Helvetica Neue Light" charset="0"/>
              </a:rPr>
              <a:t>The cost to operate networks is too high and growing too fast and you can</a:t>
            </a:r>
            <a:r>
              <a:rPr lang="en-US" altLang="ja-JP" sz="2000" i="1" baseline="0" dirty="0" smtClean="0"/>
              <a:t>’</a:t>
            </a:r>
            <a:r>
              <a:rPr lang="en-US" altLang="ja-JP" sz="2000" i="1" baseline="0" dirty="0" smtClean="0">
                <a:cs typeface="Helvetica Neue Light" charset="0"/>
              </a:rPr>
              <a:t>t find enough people to manage these things anymore. It</a:t>
            </a:r>
            <a:r>
              <a:rPr lang="en-US" altLang="ja-JP" sz="2000" i="1" baseline="0" dirty="0" smtClean="0"/>
              <a:t>’</a:t>
            </a:r>
            <a:r>
              <a:rPr lang="en-US" altLang="ja-JP" sz="2000" i="1" baseline="0" dirty="0" smtClean="0">
                <a:cs typeface="Helvetica Neue Light" charset="0"/>
              </a:rPr>
              <a:t>s time for change.</a:t>
            </a:r>
            <a:r>
              <a:rPr lang="ja-JP" altLang="en-US" sz="2000" i="1" baseline="0" dirty="0" smtClean="0"/>
              <a:t>”</a:t>
            </a:r>
            <a:r>
              <a:rPr lang="en-US" altLang="ja-JP" sz="2000" i="1" baseline="0" dirty="0" smtClean="0">
                <a:cs typeface="Helvetica Neue Light" charset="0"/>
              </a:rPr>
              <a:t>                          </a:t>
            </a:r>
            <a:r>
              <a:rPr lang="en-US" altLang="ja-JP" sz="1600" i="1" baseline="0" dirty="0" smtClean="0">
                <a:cs typeface="Helvetica Neue Light" charset="0"/>
              </a:rPr>
              <a:t>-- </a:t>
            </a:r>
            <a:r>
              <a:rPr lang="en-US" sz="1600" baseline="0" dirty="0" smtClean="0">
                <a:cs typeface="Helvetica Neue Light" charset="0"/>
              </a:rPr>
              <a:t>Nick </a:t>
            </a:r>
            <a:r>
              <a:rPr lang="en-US" sz="1600" baseline="0" dirty="0" err="1" smtClean="0">
                <a:cs typeface="Helvetica Neue Light" charset="0"/>
              </a:rPr>
              <a:t>Lippis</a:t>
            </a:r>
            <a:r>
              <a:rPr lang="en-US" sz="1600" baseline="0" dirty="0" smtClean="0">
                <a:cs typeface="Helvetica Neue Light" charset="0"/>
              </a:rPr>
              <a:t>, ONUG /Fidelity, 2013</a:t>
            </a:r>
            <a:r>
              <a:rPr lang="en-GB" altLang="en-US" sz="1600" b="1" baseline="0" dirty="0" smtClean="0">
                <a:latin typeface="Arial" panose="020B0604020202020204" pitchFamily="34" charset="0"/>
              </a:rPr>
              <a:t> </a:t>
            </a:r>
          </a:p>
          <a:p>
            <a:pPr>
              <a:spcBef>
                <a:spcPct val="0"/>
              </a:spcBef>
              <a:buNone/>
            </a:pPr>
            <a:endParaRPr lang="en-GB" altLang="en-US" sz="2000" b="1" baseline="0" dirty="0" smtClean="0">
              <a:latin typeface="Arial" panose="020B0604020202020204" pitchFamily="34" charset="0"/>
            </a:endParaRPr>
          </a:p>
          <a:p>
            <a:endParaRPr lang="en-US" sz="2000" dirty="0" smtClean="0"/>
          </a:p>
          <a:p>
            <a:r>
              <a:rPr lang="en-US" sz="2000" dirty="0" smtClean="0"/>
              <a:t>To appeal to companies looking for more highly customized systems, Cisco has also opened up its software to programmers in new ways, making it easier for clients to write their own apps for Cisco products. </a:t>
            </a:r>
          </a:p>
          <a:p>
            <a:pPr marL="342900" indent="-342900">
              <a:buFontTx/>
              <a:buChar char="-"/>
            </a:pPr>
            <a:r>
              <a:rPr lang="en-US" sz="2000" dirty="0" smtClean="0"/>
              <a:t>http://</a:t>
            </a:r>
            <a:r>
              <a:rPr lang="en-US" sz="2000" dirty="0" err="1" smtClean="0"/>
              <a:t>www.bloomberg.com</a:t>
            </a:r>
            <a:r>
              <a:rPr lang="en-US" sz="2000" dirty="0" smtClean="0"/>
              <a:t>/news/articles/2015-11-05/cisco-s-new-</a:t>
            </a:r>
            <a:r>
              <a:rPr lang="en-US" sz="2000" dirty="0" err="1" smtClean="0"/>
              <a:t>ceo</a:t>
            </a:r>
            <a:r>
              <a:rPr lang="en-US" sz="2000" dirty="0" smtClean="0"/>
              <a:t>-embraces-the-cloud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2000"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26988" y="6561138"/>
            <a:ext cx="1233030"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SNLAB</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
        <p:nvSpPr>
          <p:cNvPr id="9" name="Slide Number Placeholder 11"/>
          <p:cNvSpPr>
            <a:spLocks noGrp="1"/>
          </p:cNvSpPr>
          <p:nvPr>
            <p:ph type="sldNum" sz="quarter" idx="4"/>
          </p:nvPr>
        </p:nvSpPr>
        <p:spPr>
          <a:xfrm>
            <a:off x="7159625" y="6521450"/>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
        <p:nvSpPr>
          <p:cNvPr id="10" name="Rectangle 9"/>
          <p:cNvSpPr/>
          <p:nvPr userDrawn="1"/>
        </p:nvSpPr>
        <p:spPr>
          <a:xfrm>
            <a:off x="3584407" y="6546466"/>
            <a:ext cx="2100154"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ADL 2015@Beijing</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xmlns:p14="http://schemas.microsoft.com/office/powerpoint/2010/main" id="1" dur="indefinite" restart="never" nodeType="tmRoot"/>
      </p:par>
    </p:tnLst>
  </p:timing>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5171"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r>
              <a:rPr lang="en-US" altLang="zh-CN" dirty="0" smtClean="0"/>
              <a:t>Y. Richard Yang</a:t>
            </a:r>
          </a:p>
          <a:p>
            <a:r>
              <a:rPr lang="en-US" altLang="zh-CN" dirty="0" smtClean="0"/>
              <a:t>Yale/</a:t>
            </a:r>
            <a:r>
              <a:rPr lang="en-US" altLang="zh-CN" dirty="0" err="1" smtClean="0"/>
              <a:t>Tongji</a:t>
            </a:r>
            <a:endParaRPr lang="en-US" altLang="zh-CN" dirty="0" smtClean="0"/>
          </a:p>
          <a:p>
            <a:endParaRPr lang="en-US" altLang="zh-CN" dirty="0"/>
          </a:p>
          <a:p>
            <a:r>
              <a:rPr lang="en-US" altLang="zh-CN" dirty="0" smtClean="0"/>
              <a:t>Dec. 4, 2015</a:t>
            </a:r>
          </a:p>
        </p:txBody>
      </p:sp>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A Gentle Introduction to SDN</a:t>
            </a:r>
            <a:endParaRPr lang="en-US" sz="4000" dirty="0">
              <a:solidFill>
                <a:srgbClr val="800000"/>
              </a:solidFill>
              <a:latin typeface="Georgia" charset="0"/>
              <a:ea typeface="ＭＳ Ｐゴシック" charset="0"/>
              <a:cs typeface="ＭＳ Ｐゴシック" charset="0"/>
            </a:endParaRPr>
          </a:p>
        </p:txBody>
      </p:sp>
    </p:spTree>
    <p:extLst>
      <p:ext uri="{BB962C8B-B14F-4D97-AF65-F5344CB8AC3E}">
        <p14:creationId xmlns:p14="http://schemas.microsoft.com/office/powerpoint/2010/main" val="45270019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400" dirty="0" smtClean="0"/>
              <a:t>More </a:t>
            </a:r>
            <a:r>
              <a:rPr lang="en-US" sz="2400" dirty="0"/>
              <a:t>Programmable </a:t>
            </a:r>
            <a:r>
              <a:rPr lang="en-US" sz="2400" dirty="0" smtClean="0"/>
              <a:t>Networks are a Well Recognized Trend</a:t>
            </a:r>
            <a:endParaRPr lang="en-US" sz="3200" dirty="0"/>
          </a:p>
        </p:txBody>
      </p:sp>
      <p:pic>
        <p:nvPicPr>
          <p:cNvPr id="18" name="Picture 20"/>
          <p:cNvPicPr>
            <a:picLocks noChangeAspect="1"/>
          </p:cNvPicPr>
          <p:nvPr/>
        </p:nvPicPr>
        <p:blipFill rotWithShape="1">
          <a:blip r:embed="rId3">
            <a:extLst>
              <a:ext uri="{28A0092B-C50C-407E-A947-70E740481C1C}">
                <a14:useLocalDpi xmlns:a14="http://schemas.microsoft.com/office/drawing/2010/main" val="0"/>
              </a:ext>
            </a:extLst>
          </a:blip>
          <a:srcRect t="3651" b="9369"/>
          <a:stretch/>
        </p:blipFill>
        <p:spPr bwMode="auto">
          <a:xfrm rot="10800000">
            <a:off x="-133672" y="775753"/>
            <a:ext cx="9144000" cy="5842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5"/>
          <p:cNvSpPr txBox="1">
            <a:spLocks noChangeArrowheads="1"/>
          </p:cNvSpPr>
          <p:nvPr/>
        </p:nvSpPr>
        <p:spPr bwMode="auto">
          <a:xfrm>
            <a:off x="669902" y="1279666"/>
            <a:ext cx="7742168" cy="5016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5113" indent="-2651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GB" altLang="en-US" i="1" baseline="0" dirty="0" smtClean="0">
                <a:latin typeface="Calibri"/>
                <a:cs typeface="Calibri"/>
              </a:rPr>
              <a:t>  “We </a:t>
            </a:r>
            <a:r>
              <a:rPr lang="en-GB" altLang="en-US" i="1" baseline="0" dirty="0">
                <a:latin typeface="Calibri"/>
                <a:cs typeface="Calibri"/>
              </a:rPr>
              <a:t>are focusing on a market transition involving the move toward </a:t>
            </a:r>
            <a:r>
              <a:rPr lang="en-GB" altLang="en-US" i="1" baseline="0" dirty="0">
                <a:solidFill>
                  <a:srgbClr val="FF0000"/>
                </a:solidFill>
                <a:latin typeface="Calibri"/>
                <a:cs typeface="Calibri"/>
              </a:rPr>
              <a:t>more programmable</a:t>
            </a:r>
            <a:r>
              <a:rPr lang="en-GB" altLang="en-US" i="1" baseline="0" dirty="0" smtClean="0">
                <a:latin typeface="Calibri"/>
                <a:cs typeface="Calibri"/>
              </a:rPr>
              <a:t>, </a:t>
            </a:r>
            <a:r>
              <a:rPr lang="en-GB" altLang="en-US" i="1" baseline="0" dirty="0" smtClean="0">
                <a:solidFill>
                  <a:srgbClr val="FF0000"/>
                </a:solidFill>
                <a:latin typeface="Calibri"/>
                <a:cs typeface="Calibri"/>
              </a:rPr>
              <a:t>flexible</a:t>
            </a:r>
            <a:r>
              <a:rPr lang="en-GB" altLang="en-US" i="1" baseline="0" dirty="0">
                <a:latin typeface="Calibri"/>
                <a:cs typeface="Calibri"/>
              </a:rPr>
              <a:t>, and virtual </a:t>
            </a:r>
            <a:r>
              <a:rPr lang="en-GB" altLang="en-US" i="1" baseline="0" dirty="0" smtClean="0">
                <a:latin typeface="Calibri"/>
                <a:cs typeface="Calibri"/>
              </a:rPr>
              <a:t>networks</a:t>
            </a:r>
            <a:r>
              <a:rPr lang="is-IS" altLang="en-US" i="1" baseline="0" dirty="0" smtClean="0">
                <a:latin typeface="Calibri"/>
                <a:cs typeface="Calibri"/>
              </a:rPr>
              <a:t>… </a:t>
            </a:r>
            <a:r>
              <a:rPr lang="en-US" altLang="en-US" i="1" baseline="0" dirty="0">
                <a:latin typeface="Calibri"/>
                <a:cs typeface="Calibri"/>
              </a:rPr>
              <a:t> This transition is focused on moving from a hardware-centric approach for networking to a virtualized </a:t>
            </a:r>
            <a:r>
              <a:rPr lang="en-US" altLang="en-US" i="1" baseline="0" dirty="0" smtClean="0">
                <a:latin typeface="Calibri"/>
                <a:cs typeface="Calibri"/>
              </a:rPr>
              <a:t>network environment </a:t>
            </a:r>
            <a:r>
              <a:rPr lang="en-US" altLang="en-US" i="1" baseline="0" dirty="0">
                <a:latin typeface="Calibri"/>
                <a:cs typeface="Calibri"/>
              </a:rPr>
              <a:t>that is designed to </a:t>
            </a:r>
            <a:r>
              <a:rPr lang="en-US" altLang="en-US" i="1" baseline="0" dirty="0">
                <a:solidFill>
                  <a:srgbClr val="FF0000"/>
                </a:solidFill>
                <a:latin typeface="Calibri"/>
                <a:cs typeface="Calibri"/>
              </a:rPr>
              <a:t>enable flexible</a:t>
            </a:r>
            <a:r>
              <a:rPr lang="en-US" altLang="en-US" i="1" baseline="0" dirty="0" smtClean="0">
                <a:solidFill>
                  <a:srgbClr val="FF0000"/>
                </a:solidFill>
                <a:latin typeface="Calibri"/>
                <a:cs typeface="Calibri"/>
              </a:rPr>
              <a:t>, </a:t>
            </a:r>
            <a:r>
              <a:rPr lang="en-US" altLang="en-US" i="1" baseline="0" dirty="0" smtClean="0">
                <a:latin typeface="Calibri"/>
                <a:cs typeface="Calibri"/>
              </a:rPr>
              <a:t>application</a:t>
            </a:r>
            <a:r>
              <a:rPr lang="en-US" altLang="en-US" i="1" baseline="0" dirty="0">
                <a:latin typeface="Calibri"/>
                <a:cs typeface="Calibri"/>
              </a:rPr>
              <a:t>-driven</a:t>
            </a:r>
            <a:r>
              <a:rPr lang="en-US" altLang="en-US" i="1" baseline="0" dirty="0">
                <a:solidFill>
                  <a:srgbClr val="FF0000"/>
                </a:solidFill>
                <a:latin typeface="Calibri"/>
                <a:cs typeface="Calibri"/>
              </a:rPr>
              <a:t> customization</a:t>
            </a:r>
            <a:r>
              <a:rPr lang="en-US" altLang="en-US" i="1" baseline="0" dirty="0">
                <a:latin typeface="Calibri"/>
                <a:cs typeface="Calibri"/>
              </a:rPr>
              <a:t> of network </a:t>
            </a:r>
            <a:r>
              <a:rPr lang="en-US" altLang="en-US" i="1" baseline="0" dirty="0" smtClean="0">
                <a:latin typeface="Calibri"/>
                <a:cs typeface="Calibri"/>
              </a:rPr>
              <a:t>infrastructures.</a:t>
            </a:r>
            <a:r>
              <a:rPr lang="en-US" altLang="en-US" i="1" baseline="0" dirty="0">
                <a:latin typeface="Calibri"/>
                <a:cs typeface="Calibri"/>
              </a:rPr>
              <a:t> </a:t>
            </a:r>
            <a:r>
              <a:rPr lang="en-US" altLang="en-US" i="1" baseline="0" dirty="0" smtClean="0">
                <a:latin typeface="Calibri"/>
                <a:cs typeface="Calibri"/>
              </a:rPr>
              <a:t/>
            </a:r>
            <a:br>
              <a:rPr lang="en-US" altLang="en-US" i="1" baseline="0" dirty="0" smtClean="0">
                <a:latin typeface="Calibri"/>
                <a:cs typeface="Calibri"/>
              </a:rPr>
            </a:br>
            <a:r>
              <a:rPr lang="en-US" altLang="en-US" i="1" baseline="0" dirty="0" smtClean="0">
                <a:latin typeface="Calibri"/>
                <a:cs typeface="Calibri"/>
              </a:rPr>
              <a:t>                        </a:t>
            </a:r>
            <a:r>
              <a:rPr lang="en-US" altLang="en-US" baseline="0" dirty="0" smtClean="0">
                <a:latin typeface="Calibri"/>
                <a:cs typeface="Calibri"/>
              </a:rPr>
              <a:t>-- </a:t>
            </a:r>
            <a:r>
              <a:rPr lang="en-US" altLang="en-US" sz="2400" baseline="0" dirty="0" smtClean="0">
                <a:latin typeface="Calibri"/>
                <a:cs typeface="Calibri"/>
              </a:rPr>
              <a:t>Cisco Annual Report (pp2), Nov. 2015</a:t>
            </a:r>
            <a:endParaRPr lang="en-GB" altLang="en-US" sz="2400" baseline="0" dirty="0">
              <a:latin typeface="Calibri"/>
              <a:cs typeface="Calibri"/>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3710408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What is SDN: A New </a:t>
            </a:r>
            <a:br>
              <a:rPr lang="en-US" sz="2800" dirty="0" smtClean="0"/>
            </a:br>
            <a:r>
              <a:rPr lang="en-US" sz="2800" dirty="0" smtClean="0"/>
              <a:t>Control-Plane Abstractions View</a:t>
            </a:r>
            <a:endParaRPr lang="en-US" sz="1100" dirty="0"/>
          </a:p>
        </p:txBody>
      </p:sp>
      <p:sp>
        <p:nvSpPr>
          <p:cNvPr id="3" name="Content Placeholder 2"/>
          <p:cNvSpPr>
            <a:spLocks noGrp="1"/>
          </p:cNvSpPr>
          <p:nvPr>
            <p:ph idx="1"/>
          </p:nvPr>
        </p:nvSpPr>
        <p:spPr>
          <a:xfrm>
            <a:off x="373528" y="1004713"/>
            <a:ext cx="8650879" cy="5405052"/>
          </a:xfrm>
        </p:spPr>
        <p:txBody>
          <a:bodyPr>
            <a:noAutofit/>
          </a:bodyPr>
          <a:lstStyle/>
          <a:p>
            <a:pPr marL="342900" lvl="1" indent="-342900">
              <a:buClr>
                <a:srgbClr val="6E7BBD"/>
              </a:buClr>
              <a:buFontTx/>
              <a:buChar char="•"/>
            </a:pPr>
            <a:r>
              <a:rPr lang="en-US" altLang="ja-JP" sz="3200" dirty="0">
                <a:ea typeface="ＭＳ Ｐゴシック" charset="0"/>
                <a:cs typeface="ＭＳ Ｐゴシック" charset="0"/>
              </a:rPr>
              <a:t>“Modularity based on abstraction is the way things get done.”  -- Barbara </a:t>
            </a:r>
            <a:r>
              <a:rPr lang="en-US" altLang="ja-JP" sz="3200" dirty="0" err="1" smtClean="0">
                <a:ea typeface="ＭＳ Ｐゴシック" charset="0"/>
                <a:cs typeface="ＭＳ Ｐゴシック" charset="0"/>
              </a:rPr>
              <a:t>Liskov</a:t>
            </a:r>
            <a:endParaRPr lang="en-US" altLang="ja-JP" sz="3200" dirty="0" smtClean="0">
              <a:ea typeface="ＭＳ Ｐゴシック" charset="0"/>
              <a:cs typeface="ＭＳ Ｐゴシック" charset="0"/>
            </a:endParaRPr>
          </a:p>
          <a:p>
            <a:r>
              <a:rPr lang="en-US" altLang="ja-JP" dirty="0" smtClean="0">
                <a:ea typeface="ＭＳ Ｐゴシック" charset="0"/>
                <a:cs typeface="ＭＳ Ｐゴシック" charset="0"/>
              </a:rPr>
              <a:t>Major advances in many fields of computer science are based on simple, </a:t>
            </a:r>
            <a:r>
              <a:rPr lang="en-US" altLang="ja-JP" dirty="0" smtClean="0">
                <a:ea typeface="ＭＳ Ｐゴシック" charset="0"/>
                <a:cs typeface="ＭＳ Ｐゴシック" charset="0"/>
              </a:rPr>
              <a:t>elegant, powerful </a:t>
            </a:r>
            <a:r>
              <a:rPr lang="en-US" altLang="ja-JP" dirty="0" smtClean="0">
                <a:ea typeface="ＭＳ Ｐゴシック" charset="0"/>
                <a:cs typeface="ＭＳ Ｐゴシック" charset="0"/>
              </a:rPr>
              <a:t>abstractions</a:t>
            </a:r>
          </a:p>
          <a:p>
            <a:r>
              <a:rPr lang="en-US" altLang="ja-JP" dirty="0" smtClean="0">
                <a:ea typeface="ＭＳ Ｐゴシック" charset="0"/>
                <a:cs typeface="ＭＳ Ｐゴシック" charset="0"/>
              </a:rPr>
              <a:t>A major lacking of networking is that we do </a:t>
            </a:r>
            <a:r>
              <a:rPr lang="en-US" dirty="0" smtClean="0"/>
              <a:t>not have enough </a:t>
            </a:r>
            <a:r>
              <a:rPr lang="en-US" dirty="0"/>
              <a:t>good abstractions in </a:t>
            </a:r>
            <a:r>
              <a:rPr lang="en-US" dirty="0" smtClean="0"/>
              <a:t>network control plane</a:t>
            </a:r>
            <a:endParaRPr lang="en-US" dirty="0"/>
          </a:p>
          <a:p>
            <a:pPr lvl="1"/>
            <a:r>
              <a:rPr lang="en-US" altLang="ja-JP" dirty="0">
                <a:ea typeface="ＭＳ Ｐゴシック" charset="0"/>
                <a:cs typeface="ＭＳ Ｐゴシック" charset="0"/>
              </a:rPr>
              <a:t>Three key areas for abstractions [Shenker’11</a:t>
            </a:r>
            <a:r>
              <a:rPr lang="en-US" altLang="ja-JP" dirty="0" smtClean="0">
                <a:ea typeface="ＭＳ Ｐゴシック" charset="0"/>
                <a:cs typeface="ＭＳ Ｐゴシック" charset="0"/>
              </a:rPr>
              <a:t>]: </a:t>
            </a:r>
            <a:r>
              <a:rPr lang="en-US" altLang="ja-JP" dirty="0" smtClean="0">
                <a:solidFill>
                  <a:schemeClr val="accent5">
                    <a:lumMod val="75000"/>
                  </a:schemeClr>
                </a:solidFill>
                <a:ea typeface="ＭＳ Ｐゴシック" charset="0"/>
                <a:cs typeface="ＭＳ Ｐゴシック" charset="0"/>
              </a:rPr>
              <a:t>forwarding</a:t>
            </a:r>
            <a:r>
              <a:rPr lang="en-US" altLang="ja-JP" dirty="0" smtClean="0">
                <a:solidFill>
                  <a:schemeClr val="accent5">
                    <a:lumMod val="50000"/>
                  </a:schemeClr>
                </a:solidFill>
                <a:ea typeface="ＭＳ Ｐゴシック" charset="0"/>
                <a:cs typeface="ＭＳ Ｐゴシック" charset="0"/>
              </a:rPr>
              <a:t>, </a:t>
            </a:r>
            <a:r>
              <a:rPr lang="en-US" altLang="ja-JP" dirty="0" smtClean="0">
                <a:solidFill>
                  <a:srgbClr val="660066"/>
                </a:solidFill>
                <a:ea typeface="ＭＳ Ｐゴシック" charset="0"/>
                <a:cs typeface="ＭＳ Ｐゴシック" charset="0"/>
              </a:rPr>
              <a:t>distribution, </a:t>
            </a:r>
            <a:r>
              <a:rPr lang="en-US" altLang="ja-JP" dirty="0" smtClean="0">
                <a:solidFill>
                  <a:srgbClr val="984807"/>
                </a:solidFill>
                <a:ea typeface="ＭＳ Ｐゴシック" charset="0"/>
                <a:cs typeface="ＭＳ Ｐゴシック" charset="0"/>
              </a:rPr>
              <a:t>configuration</a:t>
            </a:r>
            <a:endParaRPr lang="en-US" altLang="ja-JP" dirty="0">
              <a:solidFill>
                <a:schemeClr val="accent5">
                  <a:lumMod val="50000"/>
                </a:schemeClr>
              </a:solidFill>
              <a:ea typeface="ＭＳ Ｐゴシック" charset="0"/>
              <a:cs typeface="ＭＳ Ｐゴシック"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539548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493"/>
            <a:ext cx="8077200" cy="580292"/>
          </a:xfrm>
        </p:spPr>
        <p:txBody>
          <a:bodyPr>
            <a:noAutofit/>
          </a:bodyPr>
          <a:lstStyle/>
          <a:p>
            <a:r>
              <a:rPr lang="en-US" sz="3600" dirty="0" smtClean="0">
                <a:ea typeface="ＭＳ Ｐゴシック" charset="0"/>
                <a:cs typeface="ＭＳ Ｐゴシック" charset="0"/>
              </a:rPr>
              <a:t>Major Areas of Control-Plane Abstraction</a:t>
            </a:r>
            <a:endParaRPr lang="en-US" sz="36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53819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State</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Model</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597989" y="2608993"/>
            <a:ext cx="1401733"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Model</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986211" y="3931402"/>
            <a:ext cx="2738190" cy="1326399"/>
            <a:chOff x="2128153" y="4216547"/>
            <a:chExt cx="2738190" cy="1326399"/>
          </a:xfrm>
        </p:grpSpPr>
        <p:cxnSp>
          <p:nvCxnSpPr>
            <p:cNvPr id="36" name="Straight Arrow Connector 35"/>
            <p:cNvCxnSpPr/>
            <p:nvPr/>
          </p:nvCxnSpPr>
          <p:spPr bwMode="auto">
            <a:xfrm flipH="1" flipV="1">
              <a:off x="2128153" y="4378667"/>
              <a:ext cx="1061790" cy="116427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2168687" y="4216547"/>
              <a:ext cx="2697656" cy="132639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505200" y="4089431"/>
            <a:ext cx="4185027" cy="1168369"/>
            <a:chOff x="3647142" y="4374576"/>
            <a:chExt cx="4185027" cy="1168369"/>
          </a:xfrm>
        </p:grpSpPr>
        <p:cxnSp>
          <p:nvCxnSpPr>
            <p:cNvPr id="39" name="Straight Arrow Connector 38"/>
            <p:cNvCxnSpPr>
              <a:stCxn id="28" idx="2"/>
            </p:cNvCxnSpPr>
            <p:nvPr/>
          </p:nvCxnSpPr>
          <p:spPr bwMode="auto">
            <a:xfrm flipH="1">
              <a:off x="3647142" y="4374576"/>
              <a:ext cx="27925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99742" y="4377564"/>
              <a:ext cx="24324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927598" y="949000"/>
            <a:ext cx="1170046" cy="1644915"/>
            <a:chOff x="1724785" y="1638130"/>
            <a:chExt cx="1170046" cy="1644915"/>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p:cNvCxnSpPr>
            <p:nvPr/>
          </p:nvCxnSpPr>
          <p:spPr bwMode="auto">
            <a:xfrm>
              <a:off x="2309808" y="2559817"/>
              <a:ext cx="682" cy="72322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93108" y="5257800"/>
            <a:ext cx="1445692" cy="609600"/>
          </a:xfrm>
          <a:prstGeom prst="rect">
            <a:avLst/>
          </a:prstGeom>
        </p:spPr>
      </p:pic>
      <p:sp>
        <p:nvSpPr>
          <p:cNvPr id="3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sp>
        <p:nvSpPr>
          <p:cNvPr id="48" name="Rectangle 47"/>
          <p:cNvSpPr/>
          <p:nvPr/>
        </p:nvSpPr>
        <p:spPr>
          <a:xfrm>
            <a:off x="3759584" y="3163488"/>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000" baseline="0" dirty="0" smtClean="0">
                <a:solidFill>
                  <a:srgbClr val="000090"/>
                </a:solidFill>
                <a:latin typeface="Arial" pitchFamily="-105" charset="0"/>
                <a:ea typeface="ＭＳ Ｐゴシック" pitchFamily="-105" charset="-128"/>
                <a:cs typeface="ＭＳ Ｐゴシック" pitchFamily="-105" charset="-128"/>
              </a:rPr>
              <a:t>Program</a:t>
            </a:r>
            <a:br>
              <a:rPr lang="en-US" altLang="zh-CN" sz="2000" baseline="0" dirty="0" smtClean="0">
                <a:solidFill>
                  <a:srgbClr val="000090"/>
                </a:solidFill>
                <a:latin typeface="Arial" pitchFamily="-105" charset="0"/>
                <a:ea typeface="ＭＳ Ｐゴシック" pitchFamily="-105" charset="-128"/>
                <a:cs typeface="ＭＳ Ｐゴシック" pitchFamily="-105" charset="-128"/>
              </a:rPr>
            </a:br>
            <a:r>
              <a:rPr lang="en-US" altLang="zh-CN" sz="2000" baseline="0" dirty="0" smtClean="0">
                <a:solidFill>
                  <a:srgbClr val="000090"/>
                </a:solidFill>
                <a:latin typeface="Arial" pitchFamily="-105" charset="0"/>
                <a:ea typeface="ＭＳ Ｐゴシック" pitchFamily="-105" charset="-128"/>
                <a:cs typeface="ＭＳ Ｐゴシック" pitchFamily="-105" charset="-128"/>
              </a:rPr>
              <a:t>Logic</a:t>
            </a:r>
            <a:endParaRPr kumimoji="0" lang="en-US" sz="2000" i="0" u="none" strike="noStrike" kern="0" cap="none" spc="0" normalizeH="0" baseline="0" noProof="0" dirty="0">
              <a:ln>
                <a:noFill/>
              </a:ln>
              <a:solidFill>
                <a:srgbClr val="000090"/>
              </a:solidFill>
              <a:effectLst/>
              <a:uLnTx/>
              <a:uFillTx/>
              <a:latin typeface="Calibri"/>
              <a:ea typeface="+mn-ea"/>
              <a:cs typeface="+mn-cs"/>
            </a:endParaRPr>
          </a:p>
        </p:txBody>
      </p:sp>
      <p:cxnSp>
        <p:nvCxnSpPr>
          <p:cNvPr id="49" name="Straight Arrow Connector 48"/>
          <p:cNvCxnSpPr>
            <a:stCxn id="29" idx="3"/>
            <a:endCxn id="48" idx="1"/>
          </p:cNvCxnSpPr>
          <p:nvPr/>
        </p:nvCxnSpPr>
        <p:spPr bwMode="auto">
          <a:xfrm>
            <a:off x="1999722" y="3012405"/>
            <a:ext cx="1759862" cy="555155"/>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50" name="Straight Arrow Connector 49"/>
          <p:cNvCxnSpPr>
            <a:stCxn id="48" idx="3"/>
          </p:cNvCxnSpPr>
          <p:nvPr/>
        </p:nvCxnSpPr>
        <p:spPr bwMode="auto">
          <a:xfrm flipV="1">
            <a:off x="4924995" y="3553123"/>
            <a:ext cx="614776" cy="14437"/>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51" name="Straight Arrow Connector 50"/>
          <p:cNvCxnSpPr>
            <a:endCxn id="48" idx="1"/>
          </p:cNvCxnSpPr>
          <p:nvPr/>
        </p:nvCxnSpPr>
        <p:spPr bwMode="auto">
          <a:xfrm flipV="1">
            <a:off x="2013234" y="3567560"/>
            <a:ext cx="1746350" cy="36384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spTree>
    <p:extLst>
      <p:ext uri="{BB962C8B-B14F-4D97-AF65-F5344CB8AC3E}">
        <p14:creationId xmlns:p14="http://schemas.microsoft.com/office/powerpoint/2010/main" val="4104900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a:t>
            </a:r>
            <a:r>
              <a:rPr lang="en-US" dirty="0" smtClean="0"/>
              <a:t>development</a:t>
            </a:r>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21023510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 Major SDN Milestone: </a:t>
            </a:r>
            <a:r>
              <a:rPr lang="en-US" dirty="0" err="1" smtClean="0"/>
              <a:t>OpenFlow</a:t>
            </a:r>
            <a:r>
              <a:rPr lang="en-US" dirty="0" smtClean="0"/>
              <a:t> </a:t>
            </a:r>
            <a:endParaRPr lang="en-US" dirty="0"/>
          </a:p>
        </p:txBody>
      </p:sp>
      <p:pic>
        <p:nvPicPr>
          <p:cNvPr id="5" name="Picture 4"/>
          <p:cNvPicPr>
            <a:picLocks noChangeAspect="1"/>
          </p:cNvPicPr>
          <p:nvPr/>
        </p:nvPicPr>
        <p:blipFill rotWithShape="1">
          <a:blip r:embed="rId2"/>
          <a:srcRect t="9925" r="49555"/>
          <a:stretch/>
        </p:blipFill>
        <p:spPr>
          <a:xfrm>
            <a:off x="208005" y="1146173"/>
            <a:ext cx="2496057" cy="2837636"/>
          </a:xfrm>
          <a:prstGeom prst="rect">
            <a:avLst/>
          </a:prstGeom>
        </p:spPr>
      </p:pic>
      <p:pic>
        <p:nvPicPr>
          <p:cNvPr id="6" name="Picture 5"/>
          <p:cNvPicPr>
            <a:picLocks noChangeAspect="1"/>
          </p:cNvPicPr>
          <p:nvPr/>
        </p:nvPicPr>
        <p:blipFill>
          <a:blip r:embed="rId3"/>
          <a:stretch>
            <a:fillRect/>
          </a:stretch>
        </p:blipFill>
        <p:spPr>
          <a:xfrm>
            <a:off x="2472328" y="1101528"/>
            <a:ext cx="6671672" cy="3013013"/>
          </a:xfrm>
          <a:prstGeom prst="rect">
            <a:avLst/>
          </a:prstGeom>
        </p:spPr>
      </p:pic>
      <p:pic>
        <p:nvPicPr>
          <p:cNvPr id="7" name="Picture 6"/>
          <p:cNvPicPr>
            <a:picLocks noChangeAspect="1"/>
          </p:cNvPicPr>
          <p:nvPr/>
        </p:nvPicPr>
        <p:blipFill rotWithShape="1">
          <a:blip r:embed="rId4"/>
          <a:srcRect l="20078" t="54542" r="11609" b="13020"/>
          <a:stretch/>
        </p:blipFill>
        <p:spPr>
          <a:xfrm>
            <a:off x="2780711" y="4565612"/>
            <a:ext cx="5824134" cy="1773692"/>
          </a:xfrm>
          <a:prstGeom prst="rect">
            <a:avLst/>
          </a:prstGeom>
        </p:spPr>
      </p:pic>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Tree>
    <p:extLst>
      <p:ext uri="{BB962C8B-B14F-4D97-AF65-F5344CB8AC3E}">
        <p14:creationId xmlns:p14="http://schemas.microsoft.com/office/powerpoint/2010/main" val="233714300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Almost Every Network Vendor has an SDN Architecture</a:t>
            </a:r>
            <a:endParaRPr lang="en-US" sz="28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pic>
        <p:nvPicPr>
          <p:cNvPr id="6" name="Picture 5"/>
          <p:cNvPicPr>
            <a:picLocks noChangeAspect="1"/>
          </p:cNvPicPr>
          <p:nvPr/>
        </p:nvPicPr>
        <p:blipFill>
          <a:blip r:embed="rId3"/>
          <a:stretch>
            <a:fillRect/>
          </a:stretch>
        </p:blipFill>
        <p:spPr>
          <a:xfrm>
            <a:off x="615800" y="957049"/>
            <a:ext cx="2822421" cy="1557198"/>
          </a:xfrm>
          <a:prstGeom prst="rect">
            <a:avLst/>
          </a:prstGeom>
        </p:spPr>
      </p:pic>
      <p:grpSp>
        <p:nvGrpSpPr>
          <p:cNvPr id="9" name="Group 8"/>
          <p:cNvGrpSpPr/>
          <p:nvPr/>
        </p:nvGrpSpPr>
        <p:grpSpPr>
          <a:xfrm>
            <a:off x="4310604" y="1019890"/>
            <a:ext cx="4477009" cy="1661096"/>
            <a:chOff x="4059874" y="1019890"/>
            <a:chExt cx="4727740" cy="2049998"/>
          </a:xfrm>
        </p:grpSpPr>
        <p:pic>
          <p:nvPicPr>
            <p:cNvPr id="7" name="Picture 6"/>
            <p:cNvPicPr>
              <a:picLocks noChangeAspect="1"/>
            </p:cNvPicPr>
            <p:nvPr/>
          </p:nvPicPr>
          <p:blipFill>
            <a:blip r:embed="rId4"/>
            <a:stretch>
              <a:fillRect/>
            </a:stretch>
          </p:blipFill>
          <p:spPr>
            <a:xfrm>
              <a:off x="4059874" y="1019890"/>
              <a:ext cx="4516295" cy="1763717"/>
            </a:xfrm>
            <a:prstGeom prst="rect">
              <a:avLst/>
            </a:prstGeom>
          </p:spPr>
        </p:pic>
        <p:sp>
          <p:nvSpPr>
            <p:cNvPr id="8" name="Rectangle 7"/>
            <p:cNvSpPr/>
            <p:nvPr/>
          </p:nvSpPr>
          <p:spPr>
            <a:xfrm>
              <a:off x="4215614" y="2654390"/>
              <a:ext cx="4572000" cy="415498"/>
            </a:xfrm>
            <a:prstGeom prst="rect">
              <a:avLst/>
            </a:prstGeom>
          </p:spPr>
          <p:txBody>
            <a:bodyPr>
              <a:spAutoFit/>
            </a:bodyPr>
            <a:lstStyle/>
            <a:p>
              <a:r>
                <a:rPr lang="en-US" sz="1050" baseline="0" dirty="0"/>
                <a:t>http://h17007.www1.hp.com/images/networking/solutions/technology/</a:t>
              </a:r>
              <a:r>
                <a:rPr lang="en-US" sz="1050" baseline="0" dirty="0" err="1"/>
                <a:t>sdn</a:t>
              </a:r>
              <a:r>
                <a:rPr lang="en-US" sz="1050" baseline="0" dirty="0"/>
                <a:t>/</a:t>
              </a:r>
              <a:r>
                <a:rPr lang="en-US" sz="1050" baseline="0" dirty="0" err="1"/>
                <a:t>sdn-architecture.jpg</a:t>
              </a:r>
              <a:endParaRPr lang="en-US" sz="1050" baseline="0" dirty="0"/>
            </a:p>
          </p:txBody>
        </p:sp>
      </p:grpSp>
      <p:pic>
        <p:nvPicPr>
          <p:cNvPr id="10" name="Picture 9"/>
          <p:cNvPicPr>
            <a:picLocks noChangeAspect="1"/>
          </p:cNvPicPr>
          <p:nvPr/>
        </p:nvPicPr>
        <p:blipFill>
          <a:blip r:embed="rId5"/>
          <a:stretch>
            <a:fillRect/>
          </a:stretch>
        </p:blipFill>
        <p:spPr>
          <a:xfrm>
            <a:off x="390152" y="2820304"/>
            <a:ext cx="2650363" cy="1836145"/>
          </a:xfrm>
          <a:prstGeom prst="rect">
            <a:avLst/>
          </a:prstGeom>
        </p:spPr>
      </p:pic>
      <p:pic>
        <p:nvPicPr>
          <p:cNvPr id="11" name="Picture 10"/>
          <p:cNvPicPr>
            <a:picLocks noChangeAspect="1"/>
          </p:cNvPicPr>
          <p:nvPr/>
        </p:nvPicPr>
        <p:blipFill>
          <a:blip r:embed="rId6"/>
          <a:stretch>
            <a:fillRect/>
          </a:stretch>
        </p:blipFill>
        <p:spPr>
          <a:xfrm>
            <a:off x="3155979" y="4523274"/>
            <a:ext cx="3665946" cy="2004634"/>
          </a:xfrm>
          <a:prstGeom prst="rect">
            <a:avLst/>
          </a:prstGeom>
        </p:spPr>
      </p:pic>
      <p:pic>
        <p:nvPicPr>
          <p:cNvPr id="12" name="Picture 11"/>
          <p:cNvPicPr>
            <a:picLocks noChangeAspect="1"/>
          </p:cNvPicPr>
          <p:nvPr/>
        </p:nvPicPr>
        <p:blipFill>
          <a:blip r:embed="rId7"/>
          <a:stretch>
            <a:fillRect/>
          </a:stretch>
        </p:blipFill>
        <p:spPr>
          <a:xfrm>
            <a:off x="6247813" y="2490016"/>
            <a:ext cx="2103812" cy="2312938"/>
          </a:xfrm>
          <a:prstGeom prst="rect">
            <a:avLst/>
          </a:prstGeom>
        </p:spPr>
      </p:pic>
      <p:pic>
        <p:nvPicPr>
          <p:cNvPr id="13" name="Picture 12"/>
          <p:cNvPicPr>
            <a:picLocks noChangeAspect="1"/>
          </p:cNvPicPr>
          <p:nvPr/>
        </p:nvPicPr>
        <p:blipFill>
          <a:blip r:embed="rId8"/>
          <a:stretch>
            <a:fillRect/>
          </a:stretch>
        </p:blipFill>
        <p:spPr>
          <a:xfrm>
            <a:off x="423362" y="4784785"/>
            <a:ext cx="2676889" cy="1685449"/>
          </a:xfrm>
          <a:prstGeom prst="rect">
            <a:avLst/>
          </a:prstGeom>
        </p:spPr>
      </p:pic>
      <p:pic>
        <p:nvPicPr>
          <p:cNvPr id="15" name="Picture 14"/>
          <p:cNvPicPr>
            <a:picLocks noChangeAspect="1"/>
          </p:cNvPicPr>
          <p:nvPr/>
        </p:nvPicPr>
        <p:blipFill>
          <a:blip r:embed="rId9"/>
          <a:stretch>
            <a:fillRect/>
          </a:stretch>
        </p:blipFill>
        <p:spPr>
          <a:xfrm>
            <a:off x="3412562" y="2726994"/>
            <a:ext cx="2585624" cy="1806395"/>
          </a:xfrm>
          <a:prstGeom prst="rect">
            <a:avLst/>
          </a:prstGeom>
        </p:spPr>
      </p:pic>
      <p:cxnSp>
        <p:nvCxnSpPr>
          <p:cNvPr id="5" name="Straight Connector 4"/>
          <p:cNvCxnSpPr/>
          <p:nvPr/>
        </p:nvCxnSpPr>
        <p:spPr bwMode="auto">
          <a:xfrm>
            <a:off x="7336819" y="5633659"/>
            <a:ext cx="770163" cy="27020"/>
          </a:xfrm>
          <a:prstGeom prst="line">
            <a:avLst/>
          </a:prstGeom>
          <a:solidFill>
            <a:schemeClr val="accent1"/>
          </a:solidFill>
          <a:ln w="50800" cap="flat" cmpd="sng" algn="ctr">
            <a:solidFill>
              <a:schemeClr val="tx1"/>
            </a:solidFill>
            <a:prstDash val="sysDot"/>
            <a:round/>
            <a:headEnd type="none" w="med" len="med"/>
            <a:tailEnd type="none" w="med" len="med"/>
          </a:ln>
          <a:effectLst/>
        </p:spPr>
      </p:cxnSp>
    </p:spTree>
    <p:extLst>
      <p:ext uri="{BB962C8B-B14F-4D97-AF65-F5344CB8AC3E}">
        <p14:creationId xmlns:p14="http://schemas.microsoft.com/office/powerpoint/2010/main" val="10623395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22466"/>
            <a:ext cx="8767597" cy="685800"/>
          </a:xfrm>
          <a:ln/>
        </p:spPr>
        <p:txBody>
          <a:bodyPr/>
          <a:lstStyle/>
          <a:p>
            <a:r>
              <a:rPr lang="en-US" sz="3200" dirty="0" smtClean="0"/>
              <a:t>Multiple Open Source Communities</a:t>
            </a:r>
            <a:endParaRPr lang="en-US" sz="3200" dirty="0"/>
          </a:p>
        </p:txBody>
      </p:sp>
      <p:sp>
        <p:nvSpPr>
          <p:cNvPr id="6" name="Rectangle 5"/>
          <p:cNvSpPr/>
          <p:nvPr/>
        </p:nvSpPr>
        <p:spPr>
          <a:xfrm>
            <a:off x="233330" y="612546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662020"/>
            <a:ext cx="9144000" cy="5565539"/>
          </a:xfrm>
          <a:prstGeom prst="rect">
            <a:avLst/>
          </a:prstGeom>
        </p:spPr>
      </p:pic>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Tree>
    <p:extLst>
      <p:ext uri="{BB962C8B-B14F-4D97-AF65-F5344CB8AC3E}">
        <p14:creationId xmlns:p14="http://schemas.microsoft.com/office/powerpoint/2010/main" val="23659299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Increasing </a:t>
            </a:r>
            <a:r>
              <a:rPr lang="en-US" sz="3200" dirty="0" smtClean="0"/>
              <a:t>Interests </a:t>
            </a:r>
            <a:r>
              <a:rPr lang="en-US" sz="3200" dirty="0" smtClean="0"/>
              <a:t>(ODL as an 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1282700"/>
            <a:ext cx="9144000" cy="4276853"/>
          </a:xfrm>
          <a:prstGeom prst="rect">
            <a:avLst/>
          </a:prstGeom>
        </p:spPr>
      </p:pic>
    </p:spTree>
    <p:extLst>
      <p:ext uri="{BB962C8B-B14F-4D97-AF65-F5344CB8AC3E}">
        <p14:creationId xmlns:p14="http://schemas.microsoft.com/office/powerpoint/2010/main" val="10798623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Usage of SDN</a:t>
            </a:r>
            <a:endParaRPr lang="en-US" sz="3600" dirty="0"/>
          </a:p>
        </p:txBody>
      </p:sp>
      <p:sp>
        <p:nvSpPr>
          <p:cNvPr id="5" name="Content Placeholder 4"/>
          <p:cNvSpPr>
            <a:spLocks noGrp="1"/>
          </p:cNvSpPr>
          <p:nvPr>
            <p:ph idx="1"/>
          </p:nvPr>
        </p:nvSpPr>
        <p:spPr>
          <a:xfrm>
            <a:off x="6039555" y="990600"/>
            <a:ext cx="2942519" cy="5334000"/>
          </a:xfrm>
        </p:spPr>
        <p:txBody>
          <a:bodyPr/>
          <a:lstStyle/>
          <a:p>
            <a:r>
              <a:rPr lang="en-US" sz="2400" dirty="0" smtClean="0"/>
              <a:t>128 </a:t>
            </a:r>
            <a:r>
              <a:rPr lang="en-US" sz="2400" dirty="0"/>
              <a:t>Companies responded</a:t>
            </a:r>
          </a:p>
          <a:p>
            <a:pPr lvl="1"/>
            <a:r>
              <a:rPr lang="en-US" sz="2000" dirty="0"/>
              <a:t>31% </a:t>
            </a:r>
            <a:r>
              <a:rPr lang="en-US" sz="2000" dirty="0" err="1"/>
              <a:t>Telcos</a:t>
            </a:r>
            <a:r>
              <a:rPr lang="en-US" sz="2000" dirty="0"/>
              <a:t>/Service Providers</a:t>
            </a:r>
          </a:p>
          <a:p>
            <a:pPr lvl="1"/>
            <a:r>
              <a:rPr lang="en-US" sz="2000" dirty="0"/>
              <a:t>24% Research/Academia</a:t>
            </a:r>
          </a:p>
          <a:p>
            <a:pPr lvl="1"/>
            <a:r>
              <a:rPr lang="en-US" sz="2000" dirty="0"/>
              <a:t>20% Enterprises</a:t>
            </a:r>
          </a:p>
          <a:p>
            <a:pPr lvl="1"/>
            <a:r>
              <a:rPr lang="en-US" sz="2000" dirty="0"/>
              <a:t>10% Services/Consulting</a:t>
            </a:r>
          </a:p>
          <a:p>
            <a:pPr lvl="1"/>
            <a:r>
              <a:rPr lang="en-US" sz="2000" dirty="0"/>
              <a:t>9% Software/Hardware</a:t>
            </a:r>
          </a:p>
          <a:p>
            <a:pPr lvl="1"/>
            <a:r>
              <a:rPr lang="en-US" sz="2000" dirty="0"/>
              <a:t>6% </a:t>
            </a:r>
            <a:r>
              <a:rPr lang="en-US" sz="2000" dirty="0" smtClean="0"/>
              <a:t>Other</a:t>
            </a:r>
            <a:endParaRPr lang="en-US" sz="2000" dirty="0"/>
          </a:p>
        </p:txBody>
      </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rotWithShape="1">
          <a:blip r:embed="rId3"/>
          <a:srcRect b="82349"/>
          <a:stretch/>
        </p:blipFill>
        <p:spPr>
          <a:xfrm>
            <a:off x="184641" y="1544877"/>
            <a:ext cx="5986102" cy="885531"/>
          </a:xfrm>
          <a:prstGeom prst="rect">
            <a:avLst/>
          </a:prstGeom>
        </p:spPr>
      </p:pic>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pic>
        <p:nvPicPr>
          <p:cNvPr id="7" name="Picture 6"/>
          <p:cNvPicPr>
            <a:picLocks noChangeAspect="1"/>
          </p:cNvPicPr>
          <p:nvPr/>
        </p:nvPicPr>
        <p:blipFill rotWithShape="1">
          <a:blip r:embed="rId3"/>
          <a:srcRect t="47920" b="2262"/>
          <a:stretch/>
        </p:blipFill>
        <p:spPr>
          <a:xfrm>
            <a:off x="188413" y="2445305"/>
            <a:ext cx="5986104" cy="2499345"/>
          </a:xfrm>
          <a:prstGeom prst="rect">
            <a:avLst/>
          </a:prstGeom>
        </p:spPr>
      </p:pic>
    </p:spTree>
    <p:extLst>
      <p:ext uri="{BB962C8B-B14F-4D97-AF65-F5344CB8AC3E}">
        <p14:creationId xmlns:p14="http://schemas.microsoft.com/office/powerpoint/2010/main" val="106227852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a:t>
            </a:r>
            <a:r>
              <a:rPr lang="en-US" dirty="0" smtClean="0"/>
              <a:t>development</a:t>
            </a:r>
            <a:endParaRPr lang="en-US" dirty="0" smtClean="0"/>
          </a:p>
          <a:p>
            <a:r>
              <a:rPr lang="en-US" dirty="0" smtClean="0"/>
              <a:t>Overview of key SDN technical aspects</a:t>
            </a:r>
            <a:endParaRPr lang="en-US" dirty="0" smtClean="0"/>
          </a:p>
          <a:p>
            <a:pPr lvl="1"/>
            <a:r>
              <a:rPr lang="en-US" dirty="0" smtClean="0"/>
              <a:t>Architecture</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24879469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874" y="85614"/>
            <a:ext cx="8674318" cy="685800"/>
          </a:xfrm>
        </p:spPr>
        <p:txBody>
          <a:bodyPr/>
          <a:lstStyle/>
          <a:p>
            <a:r>
              <a:rPr lang="en-US" altLang="zh-CN" sz="3600" dirty="0" smtClean="0"/>
              <a:t>What is Software Defined Networking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pic>
        <p:nvPicPr>
          <p:cNvPr id="5" name="Picture 4"/>
          <p:cNvPicPr>
            <a:picLocks noChangeAspect="1"/>
          </p:cNvPicPr>
          <p:nvPr/>
        </p:nvPicPr>
        <p:blipFill>
          <a:blip r:embed="rId3"/>
          <a:stretch>
            <a:fillRect/>
          </a:stretch>
        </p:blipFill>
        <p:spPr>
          <a:xfrm>
            <a:off x="14112" y="821713"/>
            <a:ext cx="9129887" cy="5771407"/>
          </a:xfrm>
          <a:prstGeom prst="rect">
            <a:avLst/>
          </a:prstGeom>
        </p:spPr>
      </p:pic>
    </p:spTree>
    <p:extLst>
      <p:ext uri="{BB962C8B-B14F-4D97-AF65-F5344CB8AC3E}">
        <p14:creationId xmlns:p14="http://schemas.microsoft.com/office/powerpoint/2010/main" val="167413665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Architecture: Big Picture</a:t>
            </a:r>
            <a:endParaRPr lang="en-US" sz="1800" dirty="0"/>
          </a:p>
        </p:txBody>
      </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pic>
        <p:nvPicPr>
          <p:cNvPr id="3" name="Picture 2"/>
          <p:cNvPicPr>
            <a:picLocks noChangeAspect="1"/>
          </p:cNvPicPr>
          <p:nvPr/>
        </p:nvPicPr>
        <p:blipFill>
          <a:blip r:embed="rId3"/>
          <a:stretch>
            <a:fillRect/>
          </a:stretch>
        </p:blipFill>
        <p:spPr>
          <a:xfrm>
            <a:off x="440016" y="911957"/>
            <a:ext cx="8347973" cy="5486969"/>
          </a:xfrm>
          <a:prstGeom prst="rect">
            <a:avLst/>
          </a:prstGeom>
        </p:spPr>
      </p:pic>
      <p:sp>
        <p:nvSpPr>
          <p:cNvPr id="5" name="Rectangle 4"/>
          <p:cNvSpPr/>
          <p:nvPr/>
        </p:nvSpPr>
        <p:spPr>
          <a:xfrm>
            <a:off x="885213" y="6327157"/>
            <a:ext cx="8910669" cy="307777"/>
          </a:xfrm>
          <a:prstGeom prst="rect">
            <a:avLst/>
          </a:prstGeom>
        </p:spPr>
        <p:txBody>
          <a:bodyPr wrap="square">
            <a:spAutoFit/>
          </a:bodyPr>
          <a:lstStyle/>
          <a:p>
            <a:r>
              <a:rPr lang="en-US" sz="1400" i="1" baseline="0" dirty="0" smtClean="0"/>
              <a:t>Source: ON.LAB</a:t>
            </a:r>
            <a:endParaRPr lang="en-US" sz="1400" i="1" baseline="0" dirty="0"/>
          </a:p>
        </p:txBody>
      </p:sp>
    </p:spTree>
    <p:extLst>
      <p:ext uri="{BB962C8B-B14F-4D97-AF65-F5344CB8AC3E}">
        <p14:creationId xmlns:p14="http://schemas.microsoft.com/office/powerpoint/2010/main" val="2840968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ea typeface="ＭＳ Ｐゴシック" charset="0"/>
                <a:cs typeface="ＭＳ Ｐゴシック" charset="0"/>
              </a:rPr>
              <a:t>ONOS Architecture: Some Key Abstractions</a:t>
            </a:r>
            <a:endParaRPr lang="en-US" sz="1400" dirty="0"/>
          </a:p>
        </p:txBody>
      </p:sp>
      <p:grpSp>
        <p:nvGrpSpPr>
          <p:cNvPr id="4" name="Group 3"/>
          <p:cNvGrpSpPr/>
          <p:nvPr/>
        </p:nvGrpSpPr>
        <p:grpSpPr>
          <a:xfrm>
            <a:off x="1824810" y="1076033"/>
            <a:ext cx="6396017" cy="5357914"/>
            <a:chOff x="3272118" y="2596781"/>
            <a:chExt cx="4676588" cy="3999887"/>
          </a:xfrm>
        </p:grpSpPr>
        <p:pic>
          <p:nvPicPr>
            <p:cNvPr id="7" name="Picture 6" descr="onos-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118" y="2596781"/>
              <a:ext cx="4676588" cy="3838892"/>
            </a:xfrm>
            <a:prstGeom prst="rect">
              <a:avLst/>
            </a:prstGeom>
          </p:spPr>
        </p:pic>
        <p:sp>
          <p:nvSpPr>
            <p:cNvPr id="8" name="Rectangle 7"/>
            <p:cNvSpPr/>
            <p:nvPr/>
          </p:nvSpPr>
          <p:spPr>
            <a:xfrm>
              <a:off x="3438713" y="6335058"/>
              <a:ext cx="4166349" cy="261610"/>
            </a:xfrm>
            <a:prstGeom prst="rect">
              <a:avLst/>
            </a:prstGeom>
          </p:spPr>
          <p:txBody>
            <a:bodyPr wrap="square">
              <a:spAutoFit/>
            </a:bodyPr>
            <a:lstStyle/>
            <a:p>
              <a:r>
                <a:rPr lang="en-US" sz="1100" baseline="0" dirty="0" smtClean="0"/>
                <a:t>https://</a:t>
              </a:r>
              <a:r>
                <a:rPr lang="en-US" sz="1100" baseline="0" dirty="0" err="1" smtClean="0"/>
                <a:t>wiki.onosproject.org</a:t>
              </a:r>
              <a:r>
                <a:rPr lang="en-US" sz="1100" baseline="0" dirty="0" smtClean="0"/>
                <a:t>/display/ONOS/</a:t>
              </a:r>
              <a:r>
                <a:rPr lang="en-US" sz="1100" baseline="0" dirty="0" err="1" smtClean="0"/>
                <a:t>System+Components</a:t>
              </a:r>
              <a:endParaRPr lang="en-US" sz="1100" baseline="0" dirty="0"/>
            </a:p>
          </p:txBody>
        </p:sp>
      </p:gr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501579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3600" dirty="0" err="1" smtClean="0">
                <a:ea typeface="ＭＳ Ｐゴシック" charset="0"/>
                <a:cs typeface="ＭＳ Ｐゴシック" charset="0"/>
              </a:rPr>
              <a:t>OpenDaylight</a:t>
            </a:r>
            <a:r>
              <a:rPr lang="en-US" altLang="ja-JP" sz="3600" dirty="0" smtClean="0">
                <a:ea typeface="ＭＳ Ｐゴシック" charset="0"/>
                <a:cs typeface="ＭＳ Ｐゴシック" charset="0"/>
              </a:rPr>
              <a:t> Architecture: Big Picture</a:t>
            </a:r>
            <a:endParaRPr lang="en-US" sz="1400" dirty="0"/>
          </a:p>
        </p:txBody>
      </p:sp>
      <p:pic>
        <p:nvPicPr>
          <p:cNvPr id="3" name="Picture 2"/>
          <p:cNvPicPr>
            <a:picLocks noChangeAspect="1"/>
          </p:cNvPicPr>
          <p:nvPr/>
        </p:nvPicPr>
        <p:blipFill>
          <a:blip r:embed="rId3"/>
          <a:stretch>
            <a:fillRect/>
          </a:stretch>
        </p:blipFill>
        <p:spPr>
          <a:xfrm>
            <a:off x="0" y="1410977"/>
            <a:ext cx="9144000" cy="4283741"/>
          </a:xfrm>
          <a:prstGeom prst="rect">
            <a:avLst/>
          </a:prstGeom>
        </p:spPr>
      </p:pic>
      <p:sp>
        <p:nvSpPr>
          <p:cNvPr id="6" name="Rectangle 5"/>
          <p:cNvSpPr/>
          <p:nvPr/>
        </p:nvSpPr>
        <p:spPr bwMode="auto">
          <a:xfrm>
            <a:off x="4202119" y="5228360"/>
            <a:ext cx="878256" cy="56741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a:xfrm>
            <a:off x="0" y="580122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
        <p:nvSpPr>
          <p:cNvPr id="9"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993749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Some Key Abstractions</a:t>
            </a:r>
            <a:endParaRPr lang="en-US" sz="1400" dirty="0"/>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
        <p:nvSpPr>
          <p:cNvPr id="44" name="Slide Number Placeholder 9"/>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2808574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19"/>
            <a:ext cx="8077200" cy="580292"/>
          </a:xfrm>
        </p:spPr>
        <p:txBody>
          <a:bodyPr>
            <a:noAutofit/>
          </a:bodyPr>
          <a:lstStyle/>
          <a:p>
            <a:r>
              <a:rPr lang="en-US" sz="3200" dirty="0" err="1" smtClean="0">
                <a:ea typeface="ＭＳ Ｐゴシック" charset="0"/>
                <a:cs typeface="ＭＳ Ｐゴシック" charset="0"/>
              </a:rPr>
              <a:t>OpenDaylight</a:t>
            </a:r>
            <a:r>
              <a:rPr lang="en-US" sz="3200" dirty="0" smtClean="0">
                <a:ea typeface="ＭＳ Ｐゴシック" charset="0"/>
                <a:cs typeface="ＭＳ Ｐゴシック" charset="0"/>
              </a:rPr>
              <a:t>: YANG Data Store</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579721" y="1143000"/>
            <a:ext cx="8030879" cy="4917286"/>
            <a:chOff x="403411" y="2925343"/>
            <a:chExt cx="5438588" cy="3642457"/>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30443"/>
              <a:ext cx="5378823" cy="23735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https://</a:t>
              </a:r>
              <a:r>
                <a:rPr kumimoji="0" lang="en-US" sz="1600" b="0" i="0" u="none" strike="noStrike" kern="0" cap="none" spc="0" normalizeH="0" baseline="0" noProof="0" dirty="0" err="1">
                  <a:ln>
                    <a:noFill/>
                  </a:ln>
                  <a:solidFill>
                    <a:sysClr val="windowText" lastClr="000000"/>
                  </a:solidFill>
                  <a:effectLst/>
                  <a:uLnTx/>
                  <a:uFillTx/>
                </a:rPr>
                <a:t>wiki.opendaylight.org</a:t>
              </a:r>
              <a:r>
                <a:rPr kumimoji="0" lang="en-US" sz="1600" b="0" i="0" u="none" strike="noStrike" kern="0" cap="none" spc="0" normalizeH="0" baseline="0" noProof="0" dirty="0">
                  <a:ln>
                    <a:noFill/>
                  </a:ln>
                  <a:solidFill>
                    <a:sysClr val="windowText" lastClr="000000"/>
                  </a:solidFill>
                  <a:effectLst/>
                  <a:uLnTx/>
                  <a:uFillTx/>
                </a:rPr>
                <a:t>/view/</a:t>
              </a:r>
              <a:r>
                <a:rPr kumimoji="0" lang="en-US" sz="1600" b="0" i="0" u="none" strike="noStrike" kern="0" cap="none" spc="0" normalizeH="0" baseline="0" noProof="0" dirty="0" err="1">
                  <a:ln>
                    <a:noFill/>
                  </a:ln>
                  <a:solidFill>
                    <a:sysClr val="windowText" lastClr="000000"/>
                  </a:solidFill>
                  <a:effectLst/>
                  <a:uLnTx/>
                  <a:uFillTx/>
                </a:rPr>
                <a:t>OpenDaylight_Controller:Architectural_Framework</a:t>
              </a:r>
              <a:endParaRPr kumimoji="0" lang="en-US" sz="1600" b="0" i="0" u="none" strike="noStrike" kern="0" cap="none" spc="0" normalizeH="0" baseline="0" noProof="0" dirty="0">
                <a:ln>
                  <a:noFill/>
                </a:ln>
                <a:solidFill>
                  <a:sysClr val="windowText" lastClr="000000"/>
                </a:solidFill>
                <a:effectLst/>
                <a:uLnTx/>
                <a:uFillTx/>
              </a:endParaRPr>
            </a:p>
          </p:txBody>
        </p:sp>
      </p:grpSp>
      <p:sp>
        <p:nvSpPr>
          <p:cNvPr id="7"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4125383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ea typeface="ＭＳ Ｐゴシック" charset="0"/>
                <a:cs typeface="ＭＳ Ｐゴシック" charset="0"/>
              </a:rPr>
              <a:t>Questions to Keep in Mind in ADL on Architecture</a:t>
            </a:r>
            <a:endParaRPr lang="en-US" sz="1200" dirty="0"/>
          </a:p>
        </p:txBody>
      </p:sp>
      <p:sp>
        <p:nvSpPr>
          <p:cNvPr id="4" name="Rectangle 3"/>
          <p:cNvSpPr/>
          <p:nvPr/>
        </p:nvSpPr>
        <p:spPr>
          <a:xfrm>
            <a:off x="903460" y="837619"/>
            <a:ext cx="7284592" cy="1958946"/>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Q</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-Arch1</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What </a:t>
            </a:r>
            <a:r>
              <a:rPr lang="en-US" altLang="zh-CN" sz="2800" baseline="0" dirty="0">
                <a:solidFill>
                  <a:srgbClr val="000090"/>
                </a:solidFill>
                <a:latin typeface="Arial" pitchFamily="-105" charset="0"/>
                <a:ea typeface="ＭＳ Ｐゴシック" pitchFamily="-105" charset="-128"/>
                <a:cs typeface="ＭＳ Ｐゴシック" pitchFamily="-105" charset="-128"/>
              </a:rPr>
              <a:t>are the commonality and differences among the SDN architectures</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a:t>
            </a:r>
          </a:p>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Q</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-Arch2</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Is it possible that there can be a reference architecture?</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pic>
        <p:nvPicPr>
          <p:cNvPr id="6" name="Picture 5"/>
          <p:cNvPicPr>
            <a:picLocks noChangeAspect="1"/>
          </p:cNvPicPr>
          <p:nvPr/>
        </p:nvPicPr>
        <p:blipFill rotWithShape="1">
          <a:blip r:embed="rId3"/>
          <a:srcRect r="65866"/>
          <a:stretch/>
        </p:blipFill>
        <p:spPr>
          <a:xfrm>
            <a:off x="1053908" y="3001914"/>
            <a:ext cx="2229420" cy="3265714"/>
          </a:xfrm>
          <a:prstGeom prst="rect">
            <a:avLst/>
          </a:prstGeom>
        </p:spPr>
      </p:pic>
      <p:pic>
        <p:nvPicPr>
          <p:cNvPr id="7" name="Picture 6"/>
          <p:cNvPicPr>
            <a:picLocks noChangeAspect="1"/>
          </p:cNvPicPr>
          <p:nvPr/>
        </p:nvPicPr>
        <p:blipFill>
          <a:blip r:embed="rId4"/>
          <a:stretch>
            <a:fillRect/>
          </a:stretch>
        </p:blipFill>
        <p:spPr>
          <a:xfrm>
            <a:off x="5181215" y="2962859"/>
            <a:ext cx="2984500" cy="1905000"/>
          </a:xfrm>
          <a:prstGeom prst="rect">
            <a:avLst/>
          </a:prstGeom>
        </p:spPr>
      </p:pic>
      <p:pic>
        <p:nvPicPr>
          <p:cNvPr id="8" name="Picture 7"/>
          <p:cNvPicPr>
            <a:picLocks noChangeAspect="1"/>
          </p:cNvPicPr>
          <p:nvPr/>
        </p:nvPicPr>
        <p:blipFill>
          <a:blip r:embed="rId5"/>
          <a:stretch>
            <a:fillRect/>
          </a:stretch>
        </p:blipFill>
        <p:spPr>
          <a:xfrm>
            <a:off x="5168515" y="4690515"/>
            <a:ext cx="3009900" cy="1854200"/>
          </a:xfrm>
          <a:prstGeom prst="rect">
            <a:avLst/>
          </a:prstGeom>
        </p:spPr>
      </p:pic>
      <p:sp>
        <p:nvSpPr>
          <p:cNvPr id="9"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Tree>
    <p:extLst>
      <p:ext uri="{BB962C8B-B14F-4D97-AF65-F5344CB8AC3E}">
        <p14:creationId xmlns:p14="http://schemas.microsoft.com/office/powerpoint/2010/main" val="3342769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r>
              <a:rPr lang="en-US" dirty="0"/>
              <a:t>Overview of key SDN technical aspects</a:t>
            </a:r>
          </a:p>
          <a:p>
            <a:pPr lvl="1"/>
            <a:r>
              <a:rPr lang="en-US" dirty="0" smtClean="0"/>
              <a:t>Architecture</a:t>
            </a:r>
            <a:endParaRPr lang="en-US" dirty="0" smtClean="0"/>
          </a:p>
          <a:p>
            <a:pPr lvl="1"/>
            <a:r>
              <a:rPr lang="en-US" dirty="0" err="1" smtClean="0"/>
              <a:t>Datapath</a:t>
            </a:r>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Tree>
    <p:extLst>
      <p:ext uri="{BB962C8B-B14F-4D97-AF65-F5344CB8AC3E}">
        <p14:creationId xmlns:p14="http://schemas.microsoft.com/office/powerpoint/2010/main" val="384422048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Current SDN Data Path Designs</a:t>
            </a:r>
            <a:endParaRPr lang="en-US" sz="3600" dirty="0"/>
          </a:p>
        </p:txBody>
      </p:sp>
      <p:grpSp>
        <p:nvGrpSpPr>
          <p:cNvPr id="79" name="Group 78"/>
          <p:cNvGrpSpPr/>
          <p:nvPr/>
        </p:nvGrpSpPr>
        <p:grpSpPr>
          <a:xfrm>
            <a:off x="2211162" y="1212087"/>
            <a:ext cx="4134555" cy="4952944"/>
            <a:chOff x="4738511" y="1507124"/>
            <a:chExt cx="4134555" cy="4952944"/>
          </a:xfrm>
        </p:grpSpPr>
        <p:pic>
          <p:nvPicPr>
            <p:cNvPr id="47" name="Picture 46"/>
            <p:cNvPicPr>
              <a:picLocks noChangeAspect="1"/>
            </p:cNvPicPr>
            <p:nvPr/>
          </p:nvPicPr>
          <p:blipFill rotWithShape="1">
            <a:blip r:embed="rId3"/>
            <a:srcRect l="7735" t="31769" r="4972" b="35773"/>
            <a:stretch/>
          </p:blipFill>
          <p:spPr>
            <a:xfrm>
              <a:off x="4840111" y="4529667"/>
              <a:ext cx="1806222" cy="537294"/>
            </a:xfrm>
            <a:prstGeom prst="rect">
              <a:avLst/>
            </a:prstGeom>
          </p:spPr>
        </p:pic>
        <p:grpSp>
          <p:nvGrpSpPr>
            <p:cNvPr id="30" name="Group 29"/>
            <p:cNvGrpSpPr/>
            <p:nvPr/>
          </p:nvGrpSpPr>
          <p:grpSpPr>
            <a:xfrm>
              <a:off x="5020732" y="4219222"/>
              <a:ext cx="1382889" cy="561622"/>
              <a:chOff x="973667" y="3022600"/>
              <a:chExt cx="1439333" cy="561622"/>
            </a:xfrm>
          </p:grpSpPr>
          <p:sp>
            <p:nvSpPr>
              <p:cNvPr id="31" name="Rounded Rectangle 3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35" name="Rounded Rectangle 34"/>
            <p:cNvSpPr/>
            <p:nvPr/>
          </p:nvSpPr>
          <p:spPr bwMode="auto">
            <a:xfrm>
              <a:off x="6824132" y="3146777"/>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6" name="Rectangle 35"/>
            <p:cNvSpPr/>
            <p:nvPr/>
          </p:nvSpPr>
          <p:spPr bwMode="auto">
            <a:xfrm>
              <a:off x="6905477" y="3225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7" name="Rectangle 36"/>
            <p:cNvSpPr/>
            <p:nvPr/>
          </p:nvSpPr>
          <p:spPr bwMode="auto">
            <a:xfrm>
              <a:off x="5085144" y="2111021"/>
              <a:ext cx="3169856" cy="462845"/>
            </a:xfrm>
            <a:prstGeom prst="rect">
              <a:avLst/>
            </a:prstGeom>
            <a:solidFill>
              <a:schemeClr val="accent6">
                <a:lumMod val="75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38" name="Group 37"/>
            <p:cNvGrpSpPr/>
            <p:nvPr/>
          </p:nvGrpSpPr>
          <p:grpSpPr>
            <a:xfrm>
              <a:off x="6849532" y="5432779"/>
              <a:ext cx="1382889" cy="598312"/>
              <a:chOff x="973667" y="3000021"/>
              <a:chExt cx="1439333" cy="598312"/>
            </a:xfrm>
          </p:grpSpPr>
          <p:sp>
            <p:nvSpPr>
              <p:cNvPr id="39" name="Rounded Rectangle 3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0" name="Rectangle 3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45" name="Rectangle 44"/>
            <p:cNvSpPr/>
            <p:nvPr/>
          </p:nvSpPr>
          <p:spPr>
            <a:xfrm>
              <a:off x="6181946" y="1507124"/>
              <a:ext cx="834483" cy="461665"/>
            </a:xfrm>
            <a:prstGeom prst="rect">
              <a:avLst/>
            </a:prstGeom>
          </p:spPr>
          <p:txBody>
            <a:bodyPr wrap="none">
              <a:spAutoFit/>
            </a:bodyPr>
            <a:lstStyle/>
            <a:p>
              <a:r>
                <a:rPr lang="en-US" baseline="0" dirty="0" smtClean="0"/>
                <a:t>SDN</a:t>
              </a:r>
              <a:endParaRPr lang="en-US" baseline="0" dirty="0"/>
            </a:p>
          </p:txBody>
        </p:sp>
        <p:sp>
          <p:nvSpPr>
            <p:cNvPr id="46" name="Rounded Rectangle 45"/>
            <p:cNvSpPr/>
            <p:nvPr/>
          </p:nvSpPr>
          <p:spPr bwMode="auto">
            <a:xfrm>
              <a:off x="4738511" y="1535290"/>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6" name="Straight Arrow Connector 55"/>
            <p:cNvCxnSpPr/>
            <p:nvPr/>
          </p:nvCxnSpPr>
          <p:spPr bwMode="auto">
            <a:xfrm flipV="1">
              <a:off x="6064952" y="2596444"/>
              <a:ext cx="16934" cy="16058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58" name="Straight Arrow Connector 57"/>
            <p:cNvCxnSpPr/>
            <p:nvPr/>
          </p:nvCxnSpPr>
          <p:spPr bwMode="auto">
            <a:xfrm flipV="1">
              <a:off x="7275690" y="2582333"/>
              <a:ext cx="5645" cy="5644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62" name="Freeform 61"/>
            <p:cNvSpPr/>
            <p:nvPr/>
          </p:nvSpPr>
          <p:spPr>
            <a:xfrm>
              <a:off x="7972778" y="2582333"/>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69" name="Straight Connector 68"/>
            <p:cNvCxnSpPr/>
            <p:nvPr/>
          </p:nvCxnSpPr>
          <p:spPr bwMode="auto">
            <a:xfrm flipV="1">
              <a:off x="6318955" y="3651956"/>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0" name="Straight Connector 69"/>
            <p:cNvCxnSpPr>
              <a:stCxn id="39" idx="0"/>
            </p:cNvCxnSpPr>
            <p:nvPr/>
          </p:nvCxnSpPr>
          <p:spPr bwMode="auto">
            <a:xfrm flipH="1" flipV="1">
              <a:off x="7501466" y="3691466"/>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3" name="Straight Connector 72"/>
            <p:cNvCxnSpPr/>
            <p:nvPr/>
          </p:nvCxnSpPr>
          <p:spPr bwMode="auto">
            <a:xfrm flipH="1" flipV="1">
              <a:off x="6389512" y="4555069"/>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pic>
          <p:nvPicPr>
            <p:cNvPr id="76" name="Picture 75"/>
            <p:cNvPicPr>
              <a:picLocks noChangeAspect="1"/>
            </p:cNvPicPr>
            <p:nvPr/>
          </p:nvPicPr>
          <p:blipFill>
            <a:blip r:embed="rId4"/>
            <a:stretch>
              <a:fillRect/>
            </a:stretch>
          </p:blipFill>
          <p:spPr>
            <a:xfrm>
              <a:off x="7492999" y="1538644"/>
              <a:ext cx="694267" cy="930800"/>
            </a:xfrm>
            <a:prstGeom prst="rect">
              <a:avLst/>
            </a:prstGeom>
          </p:spPr>
        </p:pic>
      </p:gr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
        <p:nvSpPr>
          <p:cNvPr id="48" name="Rounded Rectangular Callout 47"/>
          <p:cNvSpPr/>
          <p:nvPr/>
        </p:nvSpPr>
        <p:spPr bwMode="auto">
          <a:xfrm>
            <a:off x="7154333" y="5131554"/>
            <a:ext cx="1721556" cy="1345446"/>
          </a:xfrm>
          <a:prstGeom prst="wedgeRoundRectCallout">
            <a:avLst>
              <a:gd name="adj1" fmla="val -131039"/>
              <a:gd name="adj2" fmla="val -4144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OpenFlow1.x</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OFDPA</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P4</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POF</a:t>
            </a:r>
          </a:p>
          <a:p>
            <a:pPr eaLnBrk="0" hangingPunct="0"/>
            <a:r>
              <a:rPr kumimoji="0" lang="is-I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Menlo Regular" charset="0"/>
                <a:ea typeface="ＭＳ Ｐゴシック" pitchFamily="-105" charset="-128"/>
                <a:cs typeface="Menlo Regular" charset="0"/>
                <a:sym typeface="Menlo Regular" charset="0"/>
              </a:rPr>
              <a:t>…</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1" name="TextBox 50"/>
          <p:cNvSpPr txBox="1"/>
          <p:nvPr/>
        </p:nvSpPr>
        <p:spPr>
          <a:xfrm>
            <a:off x="1754813" y="2331961"/>
            <a:ext cx="1693793" cy="1754327"/>
          </a:xfrm>
          <a:prstGeom prst="rect">
            <a:avLst/>
          </a:prstGeom>
          <a:noFill/>
        </p:spPr>
        <p:txBody>
          <a:bodyPr wrap="none" rtlCol="0">
            <a:spAutoFit/>
          </a:bodyPr>
          <a:lstStyle/>
          <a:p>
            <a:pPr algn="r"/>
            <a:r>
              <a:rPr lang="en-US" sz="1800" baseline="0" dirty="0" err="1"/>
              <a:t>OpenFlow</a:t>
            </a:r>
            <a:endParaRPr lang="en-US" sz="1800" baseline="0" dirty="0"/>
          </a:p>
          <a:p>
            <a:pPr algn="r"/>
            <a:r>
              <a:rPr lang="en-US" sz="1800" baseline="0" dirty="0" err="1"/>
              <a:t>NetConf</a:t>
            </a:r>
            <a:r>
              <a:rPr lang="en-US" sz="1800" baseline="0" dirty="0"/>
              <a:t/>
            </a:r>
            <a:br>
              <a:rPr lang="en-US" sz="1800" baseline="0" dirty="0"/>
            </a:br>
            <a:r>
              <a:rPr lang="en-US" sz="1800" baseline="0" dirty="0" err="1" smtClean="0"/>
              <a:t>RestConf</a:t>
            </a:r>
            <a:endParaRPr lang="en-US" sz="1800" baseline="0" dirty="0" smtClean="0"/>
          </a:p>
          <a:p>
            <a:pPr algn="r"/>
            <a:r>
              <a:rPr lang="en-US" sz="1800" baseline="0" dirty="0" smtClean="0"/>
              <a:t>SNMP</a:t>
            </a:r>
          </a:p>
          <a:p>
            <a:pPr algn="r"/>
            <a:r>
              <a:rPr lang="en-US" sz="1800" baseline="0" dirty="0" smtClean="0"/>
              <a:t>Forces</a:t>
            </a:r>
          </a:p>
          <a:p>
            <a:pPr algn="r"/>
            <a:r>
              <a:rPr lang="is-IS" sz="1800" baseline="0" dirty="0" smtClean="0"/>
              <a:t>…</a:t>
            </a:r>
            <a:endParaRPr lang="en-US" sz="1800" baseline="0" dirty="0" smtClean="0"/>
          </a:p>
        </p:txBody>
      </p:sp>
    </p:spTree>
    <p:extLst>
      <p:ext uri="{BB962C8B-B14F-4D97-AF65-F5344CB8AC3E}">
        <p14:creationId xmlns:p14="http://schemas.microsoft.com/office/powerpoint/2010/main" val="3544671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Key </a:t>
            </a:r>
            <a:r>
              <a:rPr lang="en-US" sz="3600" dirty="0" err="1" smtClean="0"/>
              <a:t>Datapath</a:t>
            </a:r>
            <a:r>
              <a:rPr lang="en-US" sz="3600" dirty="0" smtClean="0"/>
              <a:t> Question</a:t>
            </a:r>
            <a:endParaRPr lang="en-US" dirty="0"/>
          </a:p>
        </p:txBody>
      </p:sp>
      <p:sp>
        <p:nvSpPr>
          <p:cNvPr id="5" name="Slide Number Placeholder 3"/>
          <p:cNvSpPr>
            <a:spLocks noGrp="1"/>
          </p:cNvSpPr>
          <p:nvPr>
            <p:ph type="sldNum" sz="quarter" idx="10"/>
          </p:nvPr>
        </p:nvSpPr>
        <p:spPr>
          <a:xfrm>
            <a:off x="7194177" y="6583082"/>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sp>
        <p:nvSpPr>
          <p:cNvPr id="6" name="Rectangle 5"/>
          <p:cNvSpPr/>
          <p:nvPr/>
        </p:nvSpPr>
        <p:spPr>
          <a:xfrm>
            <a:off x="1146670" y="1350998"/>
            <a:ext cx="7041760" cy="1148348"/>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Q-</a:t>
            </a:r>
            <a:r>
              <a:rPr lang="en-US" altLang="zh-CN" sz="3600" baseline="0" dirty="0" err="1" smtClean="0">
                <a:solidFill>
                  <a:srgbClr val="000090"/>
                </a:solidFill>
                <a:latin typeface="Arial" pitchFamily="-105" charset="0"/>
                <a:ea typeface="ＭＳ Ｐゴシック" pitchFamily="-105" charset="-128"/>
                <a:cs typeface="ＭＳ Ｐゴシック" pitchFamily="-105" charset="-128"/>
              </a:rPr>
              <a:t>Datapath</a:t>
            </a: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 What should be the data path of network devices?</a:t>
            </a:r>
            <a:endParaRPr lang="en-US" altLang="zh-CN" sz="3600" baseline="0" dirty="0">
              <a:solidFill>
                <a:srgbClr val="000090"/>
              </a:solidFill>
              <a:latin typeface="Arial" pitchFamily="-105" charset="0"/>
              <a:ea typeface="ＭＳ Ｐゴシック" pitchFamily="-105" charset="-128"/>
              <a:cs typeface="ＭＳ Ｐゴシック" pitchFamily="-105" charset="-128"/>
            </a:endParaRPr>
          </a:p>
        </p:txBody>
      </p:sp>
      <p:pic>
        <p:nvPicPr>
          <p:cNvPr id="2" name="Picture 1"/>
          <p:cNvPicPr>
            <a:picLocks noChangeAspect="1"/>
          </p:cNvPicPr>
          <p:nvPr/>
        </p:nvPicPr>
        <p:blipFill>
          <a:blip r:embed="rId3"/>
          <a:stretch>
            <a:fillRect/>
          </a:stretch>
        </p:blipFill>
        <p:spPr>
          <a:xfrm>
            <a:off x="2131689" y="2974748"/>
            <a:ext cx="5056501" cy="2139853"/>
          </a:xfrm>
          <a:prstGeom prst="rect">
            <a:avLst/>
          </a:prstGeom>
        </p:spPr>
      </p:pic>
      <p:sp>
        <p:nvSpPr>
          <p:cNvPr id="7" name="Left-Right Arrow 6"/>
          <p:cNvSpPr/>
          <p:nvPr/>
        </p:nvSpPr>
        <p:spPr bwMode="auto">
          <a:xfrm>
            <a:off x="1486280" y="5782268"/>
            <a:ext cx="6647725" cy="472849"/>
          </a:xfrm>
          <a:prstGeom prst="lef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a:xfrm>
            <a:off x="1666992" y="5332743"/>
            <a:ext cx="1638790" cy="461665"/>
          </a:xfrm>
          <a:prstGeom prst="rect">
            <a:avLst/>
          </a:prstGeom>
        </p:spPr>
        <p:txBody>
          <a:bodyPr wrap="none">
            <a:spAutoFit/>
          </a:bodyPr>
          <a:lstStyle/>
          <a:p>
            <a:r>
              <a:rPr lang="en-US" altLang="zh-CN" baseline="0" dirty="0">
                <a:solidFill>
                  <a:srgbClr val="000090"/>
                </a:solidFill>
                <a:latin typeface="Arial" pitchFamily="-105" charset="0"/>
                <a:ea typeface="ＭＳ Ｐゴシック" pitchFamily="-105" charset="-128"/>
                <a:cs typeface="ＭＳ Ｐゴシック" pitchFamily="-105" charset="-128"/>
              </a:rPr>
              <a:t>f</a:t>
            </a:r>
            <a:r>
              <a:rPr lang="en-US" altLang="zh-CN" baseline="0" dirty="0" smtClean="0">
                <a:solidFill>
                  <a:srgbClr val="000090"/>
                </a:solidFill>
                <a:latin typeface="Arial" pitchFamily="-105" charset="0"/>
                <a:ea typeface="ＭＳ Ｐゴシック" pitchFamily="-105" charset="-128"/>
                <a:cs typeface="ＭＳ Ｐゴシック" pitchFamily="-105" charset="-128"/>
              </a:rPr>
              <a:t>low </a:t>
            </a:r>
            <a:r>
              <a:rPr lang="en-US" altLang="zh-CN" baseline="0" dirty="0" smtClean="0">
                <a:solidFill>
                  <a:srgbClr val="000090"/>
                </a:solidFill>
                <a:latin typeface="Arial" pitchFamily="-105" charset="0"/>
                <a:ea typeface="ＭＳ Ｐゴシック" pitchFamily="-105" charset="-128"/>
                <a:cs typeface="ＭＳ Ｐゴシック" pitchFamily="-105" charset="-128"/>
              </a:rPr>
              <a:t>tables</a:t>
            </a:r>
            <a:endParaRPr lang="en-US" dirty="0"/>
          </a:p>
        </p:txBody>
      </p:sp>
      <p:sp>
        <p:nvSpPr>
          <p:cNvPr id="10" name="Rectangle 9"/>
          <p:cNvSpPr/>
          <p:nvPr/>
        </p:nvSpPr>
        <p:spPr>
          <a:xfrm>
            <a:off x="5980981" y="5377063"/>
            <a:ext cx="1997963" cy="461665"/>
          </a:xfrm>
          <a:prstGeom prst="rect">
            <a:avLst/>
          </a:prstGeom>
        </p:spPr>
        <p:txBody>
          <a:bodyPr wrap="none">
            <a:spAutoFit/>
          </a:bodyPr>
          <a:lstStyle/>
          <a:p>
            <a:r>
              <a:rPr lang="en-US" altLang="zh-CN" baseline="0" dirty="0" smtClean="0">
                <a:solidFill>
                  <a:srgbClr val="000090"/>
                </a:solidFill>
                <a:latin typeface="Arial" pitchFamily="-105" charset="0"/>
                <a:ea typeface="ＭＳ Ｐゴシック" pitchFamily="-105" charset="-128"/>
                <a:cs typeface="ＭＳ Ｐゴシック" pitchFamily="-105" charset="-128"/>
              </a:rPr>
              <a:t>VM</a:t>
            </a:r>
            <a:r>
              <a:rPr lang="en-US" altLang="zh-CN" baseline="0" dirty="0" smtClean="0">
                <a:solidFill>
                  <a:srgbClr val="000090"/>
                </a:solidFill>
                <a:latin typeface="Arial" pitchFamily="-105" charset="0"/>
                <a:ea typeface="ＭＳ Ｐゴシック" pitchFamily="-105" charset="-128"/>
                <a:cs typeface="ＭＳ Ｐゴシック" pitchFamily="-105" charset="-128"/>
              </a:rPr>
              <a:t>/container</a:t>
            </a:r>
            <a:endParaRPr lang="en-US" dirty="0"/>
          </a:p>
        </p:txBody>
      </p:sp>
    </p:spTree>
    <p:extLst>
      <p:ext uri="{BB962C8B-B14F-4D97-AF65-F5344CB8AC3E}">
        <p14:creationId xmlns:p14="http://schemas.microsoft.com/office/powerpoint/2010/main" val="1403214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y = MAC % k has no Compact Flow Table Representation</a:t>
            </a:r>
            <a:endParaRPr lang="en-US" sz="2800" dirty="0"/>
          </a:p>
        </p:txBody>
      </p:sp>
      <p:sp>
        <p:nvSpPr>
          <p:cNvPr id="3" name="Content Placeholder 2"/>
          <p:cNvSpPr>
            <a:spLocks noGrp="1"/>
          </p:cNvSpPr>
          <p:nvPr>
            <p:ph idx="1"/>
          </p:nvPr>
        </p:nvSpPr>
        <p:spPr>
          <a:xfrm>
            <a:off x="125413" y="990600"/>
            <a:ext cx="8806920" cy="5334000"/>
          </a:xfrm>
        </p:spPr>
        <p:txBody>
          <a:bodyPr/>
          <a:lstStyle/>
          <a:p>
            <a:r>
              <a:rPr lang="en-US" dirty="0" smtClean="0"/>
              <a:t>Prove by contradiction. </a:t>
            </a:r>
          </a:p>
          <a:p>
            <a:pPr lvl="1"/>
            <a:r>
              <a:rPr lang="en-US" dirty="0" smtClean="0"/>
              <a:t>Assume it has a flow table representation with less than 2</a:t>
            </a:r>
            <a:r>
              <a:rPr lang="en-US" baseline="30000" dirty="0" smtClean="0"/>
              <a:t>48</a:t>
            </a:r>
            <a:r>
              <a:rPr lang="en-US" dirty="0" smtClean="0"/>
              <a:t> entries.</a:t>
            </a:r>
            <a:endParaRPr lang="en-US" dirty="0"/>
          </a:p>
          <a:p>
            <a:pPr lvl="1">
              <a:buFont typeface="Symbol" charset="0"/>
              <a:buChar char=""/>
            </a:pPr>
            <a:r>
              <a:rPr lang="en-US" dirty="0" smtClean="0"/>
              <a:t>There </a:t>
            </a:r>
            <a:r>
              <a:rPr lang="en-US" dirty="0" smtClean="0"/>
              <a:t>is one flow rule with at least one wildcard </a:t>
            </a:r>
            <a:r>
              <a:rPr lang="en-US" dirty="0" smtClean="0"/>
              <a:t>bit</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a:p>
            <a:pPr lvl="1">
              <a:buFont typeface="Symbol" charset="0"/>
              <a:buChar char=""/>
            </a:pPr>
            <a:r>
              <a:rPr lang="en-US" dirty="0" smtClean="0"/>
              <a:t>Make </a:t>
            </a:r>
            <a:r>
              <a:rPr lang="en-US" dirty="0" smtClean="0"/>
              <a:t>all but one * bits 0. Assume the only * bit is the t-</a:t>
            </a:r>
            <a:r>
              <a:rPr lang="en-US" dirty="0" err="1" smtClean="0"/>
              <a:t>th</a:t>
            </a:r>
            <a:r>
              <a:rPr lang="en-US" dirty="0" smtClean="0"/>
              <a:t> bit. Assume MAC is m when the </a:t>
            </a:r>
            <a:r>
              <a:rPr lang="en-US" dirty="0" smtClean="0"/>
              <a:t>t</a:t>
            </a:r>
            <a:r>
              <a:rPr lang="en-US" dirty="0" smtClean="0"/>
              <a:t>-</a:t>
            </a:r>
            <a:r>
              <a:rPr lang="en-US" dirty="0" err="1" smtClean="0"/>
              <a:t>th</a:t>
            </a:r>
            <a:r>
              <a:rPr lang="en-US" dirty="0" smtClean="0"/>
              <a:t> bit is 0.</a:t>
            </a:r>
          </a:p>
          <a:p>
            <a:pPr marL="457200" lvl="1" indent="0">
              <a:buNone/>
            </a:pPr>
            <a:r>
              <a:rPr lang="en-US" dirty="0" smtClean="0"/>
              <a:t>=&gt; m % k = (m+2</a:t>
            </a:r>
            <a:r>
              <a:rPr lang="en-US" baseline="30000" dirty="0" smtClean="0"/>
              <a:t>t</a:t>
            </a:r>
            <a:r>
              <a:rPr lang="en-US" dirty="0" smtClean="0"/>
              <a:t>) % k</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59793234"/>
              </p:ext>
            </p:extLst>
          </p:nvPr>
        </p:nvGraphicFramePr>
        <p:xfrm>
          <a:off x="1224076" y="3181170"/>
          <a:ext cx="6000815" cy="1676400"/>
        </p:xfrm>
        <a:graphic>
          <a:graphicData uri="http://schemas.openxmlformats.org/drawingml/2006/table">
            <a:tbl>
              <a:tblPr firstRow="1" bandRow="1">
                <a:tableStyleId>{3C2FFA5D-87B4-456A-9821-1D502468CF0F}</a:tableStyleId>
              </a:tblPr>
              <a:tblGrid>
                <a:gridCol w="4208704"/>
                <a:gridCol w="1792111"/>
              </a:tblGrid>
              <a:tr h="28897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975">
                <a:tc>
                  <a:txBody>
                    <a:bodyPr/>
                    <a:lstStyle/>
                    <a:p>
                      <a:pPr algn="ctr"/>
                      <a:r>
                        <a:rPr lang="en-US" sz="1600" baseline="0" dirty="0" smtClean="0"/>
                        <a:t>0000000</a:t>
                      </a:r>
                      <a:endParaRPr lang="en-US" sz="1600" baseline="-25000" dirty="0"/>
                    </a:p>
                  </a:txBody>
                  <a:tcPr/>
                </a:tc>
                <a:tc>
                  <a:txBody>
                    <a:bodyPr/>
                    <a:lstStyle/>
                    <a:p>
                      <a:pPr algn="ctr"/>
                      <a:r>
                        <a:rPr lang="en-US" sz="1600" dirty="0" smtClean="0"/>
                        <a:t>y=0</a:t>
                      </a:r>
                      <a:endParaRPr lang="en-US" sz="1600" baseline="0" dirty="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r h="288975">
                <a:tc>
                  <a:txBody>
                    <a:bodyPr/>
                    <a:lstStyle/>
                    <a:p>
                      <a:pPr algn="ctr"/>
                      <a:r>
                        <a:rPr lang="en-US" sz="1600" dirty="0" smtClean="0">
                          <a:solidFill>
                            <a:srgbClr val="FF0000"/>
                          </a:solidFill>
                        </a:rPr>
                        <a:t>1010*00010*000</a:t>
                      </a:r>
                      <a:endParaRPr lang="en-US" sz="1600"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a:t>
                      </a:r>
                      <a:r>
                        <a:rPr lang="en-US" sz="1600" dirty="0" err="1" smtClean="0"/>
                        <a:t>val</a:t>
                      </a:r>
                      <a:endParaRPr lang="en-US" sz="1600" baseline="0" dirty="0" smtClean="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bl>
          </a:graphicData>
        </a:graphic>
      </p:graphicFrame>
    </p:spTree>
    <p:extLst>
      <p:ext uri="{BB962C8B-B14F-4D97-AF65-F5344CB8AC3E}">
        <p14:creationId xmlns:p14="http://schemas.microsoft.com/office/powerpoint/2010/main" val="4228714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 is SDN: a “Main-Stream” View</a:t>
            </a:r>
            <a:endParaRPr lang="en-US" sz="3600" dirty="0"/>
          </a:p>
        </p:txBody>
      </p:sp>
      <p:sp>
        <p:nvSpPr>
          <p:cNvPr id="3" name="Content Placeholder 2"/>
          <p:cNvSpPr>
            <a:spLocks noGrp="1"/>
          </p:cNvSpPr>
          <p:nvPr>
            <p:ph idx="1"/>
          </p:nvPr>
        </p:nvSpPr>
        <p:spPr>
          <a:xfrm>
            <a:off x="125413" y="804333"/>
            <a:ext cx="8856662" cy="5520267"/>
          </a:xfrm>
        </p:spPr>
        <p:txBody>
          <a:bodyPr/>
          <a:lstStyle/>
          <a:p>
            <a:r>
              <a:rPr lang="en-US" sz="2400" dirty="0" smtClean="0"/>
              <a:t>Separation of data and control paths, with a logically centralized control plan</a:t>
            </a:r>
            <a:endParaRPr lang="en-US" sz="2400" dirty="0"/>
          </a:p>
        </p:txBody>
      </p:sp>
      <p:pic>
        <p:nvPicPr>
          <p:cNvPr id="5" name="Picture 4"/>
          <p:cNvPicPr>
            <a:picLocks noChangeAspect="1"/>
          </p:cNvPicPr>
          <p:nvPr/>
        </p:nvPicPr>
        <p:blipFill rotWithShape="1">
          <a:blip r:embed="rId3"/>
          <a:srcRect l="22222" t="18889" r="20889" b="30222"/>
          <a:stretch/>
        </p:blipFill>
        <p:spPr>
          <a:xfrm>
            <a:off x="225777" y="4459443"/>
            <a:ext cx="1608666" cy="1439002"/>
          </a:xfrm>
          <a:prstGeom prst="rect">
            <a:avLst/>
          </a:prstGeom>
        </p:spPr>
      </p:pic>
      <p:grpSp>
        <p:nvGrpSpPr>
          <p:cNvPr id="10" name="Group 9"/>
          <p:cNvGrpSpPr/>
          <p:nvPr/>
        </p:nvGrpSpPr>
        <p:grpSpPr>
          <a:xfrm>
            <a:off x="395110" y="3753555"/>
            <a:ext cx="1382889"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1" name="Group 10"/>
          <p:cNvGrpSpPr/>
          <p:nvPr/>
        </p:nvGrpSpPr>
        <p:grpSpPr>
          <a:xfrm>
            <a:off x="2240843" y="2593622"/>
            <a:ext cx="1382889" cy="1058333"/>
            <a:chOff x="973667" y="2525889"/>
            <a:chExt cx="1439333" cy="1058333"/>
          </a:xfrm>
        </p:grpSpPr>
        <p:sp>
          <p:nvSpPr>
            <p:cNvPr id="12" name="Rounded Rectangle 11"/>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4" name="Rectangle 1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5" name="Group 14"/>
          <p:cNvGrpSpPr/>
          <p:nvPr/>
        </p:nvGrpSpPr>
        <p:grpSpPr>
          <a:xfrm>
            <a:off x="2167466" y="5116690"/>
            <a:ext cx="1382889" cy="1058333"/>
            <a:chOff x="973667" y="2525889"/>
            <a:chExt cx="1439333" cy="1058333"/>
          </a:xfrm>
        </p:grpSpPr>
        <p:sp>
          <p:nvSpPr>
            <p:cNvPr id="16" name="Rounded Rectangle 15"/>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7" name="Rectangle 1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8" name="Rectangle 1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cxnSp>
        <p:nvCxnSpPr>
          <p:cNvPr id="20" name="Straight Arrow Connector 19"/>
          <p:cNvCxnSpPr>
            <a:endCxn id="14" idx="1"/>
          </p:cNvCxnSpPr>
          <p:nvPr/>
        </p:nvCxnSpPr>
        <p:spPr bwMode="auto">
          <a:xfrm flipV="1">
            <a:off x="1453444" y="2909711"/>
            <a:ext cx="868745" cy="914400"/>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stCxn id="8" idx="3"/>
          </p:cNvCxnSpPr>
          <p:nvPr/>
        </p:nvCxnSpPr>
        <p:spPr bwMode="auto">
          <a:xfrm>
            <a:off x="1683095" y="4069644"/>
            <a:ext cx="983905" cy="1137356"/>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3471333" y="2935111"/>
            <a:ext cx="707460" cy="2300111"/>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372881" y="1538168"/>
            <a:ext cx="1610237" cy="461665"/>
          </a:xfrm>
          <a:prstGeom prst="rect">
            <a:avLst/>
          </a:prstGeom>
        </p:spPr>
        <p:txBody>
          <a:bodyPr wrap="none">
            <a:spAutoFit/>
          </a:bodyPr>
          <a:lstStyle/>
          <a:p>
            <a:r>
              <a:rPr lang="en-US" baseline="0" dirty="0" smtClean="0"/>
              <a:t>Traditional</a:t>
            </a:r>
            <a:endParaRPr lang="en-US" baseline="0" dirty="0"/>
          </a:p>
        </p:txBody>
      </p:sp>
      <p:sp>
        <p:nvSpPr>
          <p:cNvPr id="28" name="Rounded Rectangle 2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668889"/>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16" idx="0"/>
            <a:endCxn id="12" idx="2"/>
          </p:cNvCxnSpPr>
          <p:nvPr/>
        </p:nvCxnSpPr>
        <p:spPr bwMode="auto">
          <a:xfrm flipV="1">
            <a:off x="2858911" y="3651955"/>
            <a:ext cx="73377" cy="1464735"/>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9" name="Group 78"/>
          <p:cNvGrpSpPr/>
          <p:nvPr/>
        </p:nvGrpSpPr>
        <p:grpSpPr>
          <a:xfrm>
            <a:off x="4262754" y="1507124"/>
            <a:ext cx="4610312" cy="4952944"/>
            <a:chOff x="4262754" y="1507124"/>
            <a:chExt cx="4610312" cy="4952944"/>
          </a:xfrm>
        </p:grpSpPr>
        <p:pic>
          <p:nvPicPr>
            <p:cNvPr id="47" name="Picture 46"/>
            <p:cNvPicPr>
              <a:picLocks noChangeAspect="1"/>
            </p:cNvPicPr>
            <p:nvPr/>
          </p:nvPicPr>
          <p:blipFill rotWithShape="1">
            <a:blip r:embed="rId4"/>
            <a:srcRect l="7735" t="31769" r="4972" b="35773"/>
            <a:stretch/>
          </p:blipFill>
          <p:spPr>
            <a:xfrm>
              <a:off x="4840111" y="4529667"/>
              <a:ext cx="1806222" cy="537294"/>
            </a:xfrm>
            <a:prstGeom prst="rect">
              <a:avLst/>
            </a:prstGeom>
          </p:spPr>
        </p:pic>
        <p:grpSp>
          <p:nvGrpSpPr>
            <p:cNvPr id="30" name="Group 29"/>
            <p:cNvGrpSpPr/>
            <p:nvPr/>
          </p:nvGrpSpPr>
          <p:grpSpPr>
            <a:xfrm>
              <a:off x="5020732" y="4219222"/>
              <a:ext cx="1382889" cy="561622"/>
              <a:chOff x="973667" y="3022600"/>
              <a:chExt cx="1439333" cy="561622"/>
            </a:xfrm>
          </p:grpSpPr>
          <p:sp>
            <p:nvSpPr>
              <p:cNvPr id="31" name="Rounded Rectangle 3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35" name="Rounded Rectangle 34"/>
            <p:cNvSpPr/>
            <p:nvPr/>
          </p:nvSpPr>
          <p:spPr bwMode="auto">
            <a:xfrm>
              <a:off x="6824132" y="3146777"/>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6" name="Rectangle 35"/>
            <p:cNvSpPr/>
            <p:nvPr/>
          </p:nvSpPr>
          <p:spPr bwMode="auto">
            <a:xfrm>
              <a:off x="6905477" y="3225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7" name="Rectangle 36"/>
            <p:cNvSpPr/>
            <p:nvPr/>
          </p:nvSpPr>
          <p:spPr bwMode="auto">
            <a:xfrm>
              <a:off x="5085144" y="2111021"/>
              <a:ext cx="3169856" cy="462845"/>
            </a:xfrm>
            <a:prstGeom prst="rect">
              <a:avLst/>
            </a:prstGeom>
            <a:solidFill>
              <a:schemeClr val="accent6">
                <a:lumMod val="75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38" name="Group 37"/>
            <p:cNvGrpSpPr/>
            <p:nvPr/>
          </p:nvGrpSpPr>
          <p:grpSpPr>
            <a:xfrm>
              <a:off x="6849532" y="5432779"/>
              <a:ext cx="1382889" cy="598312"/>
              <a:chOff x="973667" y="3000021"/>
              <a:chExt cx="1439333" cy="598312"/>
            </a:xfrm>
          </p:grpSpPr>
          <p:sp>
            <p:nvSpPr>
              <p:cNvPr id="39" name="Rounded Rectangle 3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0" name="Rectangle 3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45" name="Rectangle 44"/>
            <p:cNvSpPr/>
            <p:nvPr/>
          </p:nvSpPr>
          <p:spPr>
            <a:xfrm>
              <a:off x="6181946" y="1507124"/>
              <a:ext cx="834483" cy="461665"/>
            </a:xfrm>
            <a:prstGeom prst="rect">
              <a:avLst/>
            </a:prstGeom>
          </p:spPr>
          <p:txBody>
            <a:bodyPr wrap="none">
              <a:spAutoFit/>
            </a:bodyPr>
            <a:lstStyle/>
            <a:p>
              <a:r>
                <a:rPr lang="en-US" baseline="0" dirty="0" smtClean="0"/>
                <a:t>SDN</a:t>
              </a:r>
              <a:endParaRPr lang="en-US" baseline="0" dirty="0"/>
            </a:p>
          </p:txBody>
        </p:sp>
        <p:sp>
          <p:nvSpPr>
            <p:cNvPr id="46" name="Rounded Rectangle 45"/>
            <p:cNvSpPr/>
            <p:nvPr/>
          </p:nvSpPr>
          <p:spPr bwMode="auto">
            <a:xfrm>
              <a:off x="4738511" y="1535290"/>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6" name="Straight Arrow Connector 55"/>
            <p:cNvCxnSpPr/>
            <p:nvPr/>
          </p:nvCxnSpPr>
          <p:spPr bwMode="auto">
            <a:xfrm flipV="1">
              <a:off x="6064952" y="2596444"/>
              <a:ext cx="16934" cy="16058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58" name="Straight Arrow Connector 57"/>
            <p:cNvCxnSpPr/>
            <p:nvPr/>
          </p:nvCxnSpPr>
          <p:spPr bwMode="auto">
            <a:xfrm flipV="1">
              <a:off x="7275690" y="2582333"/>
              <a:ext cx="5645" cy="5644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62" name="Freeform 61"/>
            <p:cNvSpPr/>
            <p:nvPr/>
          </p:nvSpPr>
          <p:spPr>
            <a:xfrm>
              <a:off x="7972778" y="2582333"/>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69" name="Straight Connector 68"/>
            <p:cNvCxnSpPr/>
            <p:nvPr/>
          </p:nvCxnSpPr>
          <p:spPr bwMode="auto">
            <a:xfrm flipV="1">
              <a:off x="6318955" y="3651956"/>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0" name="Straight Connector 69"/>
            <p:cNvCxnSpPr>
              <a:stCxn id="39" idx="0"/>
            </p:cNvCxnSpPr>
            <p:nvPr/>
          </p:nvCxnSpPr>
          <p:spPr bwMode="auto">
            <a:xfrm flipH="1" flipV="1">
              <a:off x="7501466" y="3691466"/>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3" name="Straight Connector 72"/>
            <p:cNvCxnSpPr/>
            <p:nvPr/>
          </p:nvCxnSpPr>
          <p:spPr bwMode="auto">
            <a:xfrm flipH="1" flipV="1">
              <a:off x="6389512" y="4555069"/>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75" name="Rectangle 74"/>
            <p:cNvSpPr/>
            <p:nvPr/>
          </p:nvSpPr>
          <p:spPr>
            <a:xfrm>
              <a:off x="4726276" y="2667057"/>
              <a:ext cx="1382410" cy="1200328"/>
            </a:xfrm>
            <a:prstGeom prst="rect">
              <a:avLst/>
            </a:prstGeom>
          </p:spPr>
          <p:txBody>
            <a:bodyPr wrap="none">
              <a:spAutoFit/>
            </a:bodyPr>
            <a:lstStyle/>
            <a:p>
              <a:pPr algn="r"/>
              <a:r>
                <a:rPr lang="en-US" baseline="0" dirty="0">
                  <a:solidFill>
                    <a:schemeClr val="accent6">
                      <a:lumMod val="50000"/>
                    </a:schemeClr>
                  </a:solidFill>
                </a:rPr>
                <a:t>s</a:t>
              </a:r>
              <a:r>
                <a:rPr lang="en-US" baseline="0" dirty="0" smtClean="0">
                  <a:solidFill>
                    <a:schemeClr val="accent6">
                      <a:lumMod val="50000"/>
                    </a:schemeClr>
                  </a:solidFill>
                </a:rPr>
                <a:t>tandard</a:t>
              </a:r>
              <a:br>
                <a:rPr lang="en-US" baseline="0" dirty="0" smtClean="0">
                  <a:solidFill>
                    <a:schemeClr val="accent6">
                      <a:lumMod val="50000"/>
                    </a:schemeClr>
                  </a:solidFill>
                </a:rPr>
              </a:br>
              <a:r>
                <a:rPr lang="en-US" baseline="0" dirty="0" smtClean="0">
                  <a:solidFill>
                    <a:schemeClr val="accent6">
                      <a:lumMod val="50000"/>
                    </a:schemeClr>
                  </a:solidFill>
                </a:rPr>
                <a:t>control</a:t>
              </a:r>
            </a:p>
            <a:p>
              <a:pPr algn="r"/>
              <a:r>
                <a:rPr lang="en-US" baseline="0" dirty="0" smtClean="0">
                  <a:solidFill>
                    <a:schemeClr val="accent6">
                      <a:lumMod val="50000"/>
                    </a:schemeClr>
                  </a:solidFill>
                </a:rPr>
                <a:t>protocol</a:t>
              </a:r>
              <a:endParaRPr lang="en-US" baseline="0" dirty="0">
                <a:solidFill>
                  <a:schemeClr val="accent6">
                    <a:lumMod val="50000"/>
                  </a:schemeClr>
                </a:solidFill>
              </a:endParaRPr>
            </a:p>
          </p:txBody>
        </p:sp>
        <p:pic>
          <p:nvPicPr>
            <p:cNvPr id="76" name="Picture 75"/>
            <p:cNvPicPr>
              <a:picLocks noChangeAspect="1"/>
            </p:cNvPicPr>
            <p:nvPr/>
          </p:nvPicPr>
          <p:blipFill>
            <a:blip r:embed="rId5"/>
            <a:stretch>
              <a:fillRect/>
            </a:stretch>
          </p:blipFill>
          <p:spPr>
            <a:xfrm>
              <a:off x="7492999" y="1538644"/>
              <a:ext cx="694267" cy="930800"/>
            </a:xfrm>
            <a:prstGeom prst="rect">
              <a:avLst/>
            </a:prstGeom>
          </p:spPr>
        </p:pic>
        <p:sp>
          <p:nvSpPr>
            <p:cNvPr id="78" name="Right Arrow 77"/>
            <p:cNvSpPr/>
            <p:nvPr/>
          </p:nvSpPr>
          <p:spPr bwMode="auto">
            <a:xfrm>
              <a:off x="4262754" y="3555999"/>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14263880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r>
              <a:rPr lang="en-US" dirty="0"/>
              <a:t>Overview of key SDN technical aspects</a:t>
            </a:r>
          </a:p>
          <a:p>
            <a:pPr lvl="1"/>
            <a:r>
              <a:rPr lang="en-US" dirty="0" smtClean="0"/>
              <a:t>Architecture</a:t>
            </a:r>
            <a:endParaRPr lang="en-US" dirty="0" smtClean="0"/>
          </a:p>
          <a:p>
            <a:pPr lvl="1"/>
            <a:r>
              <a:rPr lang="en-US" dirty="0" err="1" smtClean="0"/>
              <a:t>Datapath</a:t>
            </a:r>
            <a:endParaRPr lang="en-US" dirty="0" smtClean="0"/>
          </a:p>
          <a:p>
            <a:pPr lvl="1"/>
            <a:r>
              <a:rPr lang="en-US" dirty="0" smtClean="0"/>
              <a:t>Programming abstractions and framework</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Tree>
    <p:extLst>
      <p:ext uri="{BB962C8B-B14F-4D97-AF65-F5344CB8AC3E}">
        <p14:creationId xmlns:p14="http://schemas.microsoft.com/office/powerpoint/2010/main" val="345448364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102585" y="890930"/>
            <a:ext cx="1838735" cy="1112931"/>
            <a:chOff x="7096224" y="1282126"/>
            <a:chExt cx="1838735" cy="1112931"/>
          </a:xfrm>
          <a:solidFill>
            <a:schemeClr val="accent5">
              <a:lumMod val="60000"/>
              <a:lumOff val="40000"/>
            </a:schemeClr>
          </a:solidFill>
        </p:grpSpPr>
        <p:sp>
          <p:nvSpPr>
            <p:cNvPr id="19" name="Rounded Rectangular Callout 18"/>
            <p:cNvSpPr/>
            <p:nvPr/>
          </p:nvSpPr>
          <p:spPr bwMode="auto">
            <a:xfrm>
              <a:off x="7096224" y="1282126"/>
              <a:ext cx="1834967" cy="1095631"/>
            </a:xfrm>
            <a:prstGeom prst="wedgeRoundRectCallout">
              <a:avLst>
                <a:gd name="adj1" fmla="val -74644"/>
                <a:gd name="adj2" fmla="val 302413"/>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Has physical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6" name="Rounded Rectangular Callout 25"/>
            <p:cNvSpPr/>
            <p:nvPr/>
          </p:nvSpPr>
          <p:spPr bwMode="auto">
            <a:xfrm>
              <a:off x="7099992" y="1299426"/>
              <a:ext cx="1834967" cy="1095631"/>
            </a:xfrm>
            <a:prstGeom prst="wedgeRoundRectCallout">
              <a:avLst>
                <a:gd name="adj1" fmla="val -69489"/>
                <a:gd name="adj2" fmla="val -32984"/>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Depends on</a:t>
              </a:r>
              <a:r>
                <a:rPr lang="en-US" sz="1800" baseline="0" dirty="0" smtClean="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physical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 name="Title 1"/>
          <p:cNvSpPr>
            <a:spLocks noGrp="1"/>
          </p:cNvSpPr>
          <p:nvPr>
            <p:ph type="title"/>
          </p:nvPr>
        </p:nvSpPr>
        <p:spPr/>
        <p:txBody>
          <a:bodyPr/>
          <a:lstStyle/>
          <a:p>
            <a:r>
              <a:rPr lang="en-US" sz="3600" dirty="0"/>
              <a:t>Complexity of a Network Decision Process</a:t>
            </a:r>
            <a:endParaRPr lang="en-US" sz="3600" dirty="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31</a:t>
            </a:fld>
            <a:endParaRPr lang="en-US">
              <a:solidFill>
                <a:schemeClr val="bg2"/>
              </a:solidFill>
            </a:endParaRPr>
          </a:p>
        </p:txBody>
      </p:sp>
      <p:sp>
        <p:nvSpPr>
          <p:cNvPr id="6" name="Content Placeholder 5"/>
          <p:cNvSpPr>
            <a:spLocks noGrp="1"/>
          </p:cNvSpPr>
          <p:nvPr>
            <p:ph idx="1"/>
          </p:nvPr>
        </p:nvSpPr>
        <p:spPr>
          <a:xfrm>
            <a:off x="575871" y="853379"/>
            <a:ext cx="8500608" cy="5297559"/>
          </a:xfrm>
          <a:noFill/>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p>
          <a:p>
            <a:pPr marL="0" indent="0">
              <a:buNone/>
            </a:pPr>
            <a:r>
              <a:rPr lang="en-US" sz="2800" dirty="0">
                <a:solidFill>
                  <a:srgbClr val="000000"/>
                </a:solidFill>
                <a:latin typeface=""/>
              </a:rPr>
              <a:t> </a:t>
            </a:r>
            <a:r>
              <a:rPr lang="en-US" sz="2800" dirty="0" smtClean="0">
                <a:solidFill>
                  <a:srgbClr val="000000"/>
                </a:solidFill>
                <a:latin typeface=""/>
              </a:rPr>
              <a:t>   </a:t>
            </a:r>
            <a:r>
              <a:rPr lang="is-IS" sz="2800" dirty="0" smtClean="0">
                <a:solidFill>
                  <a:srgbClr val="000000"/>
                </a:solidFill>
                <a:latin typeface=""/>
              </a:rPr>
              <a:t>….</a:t>
            </a:r>
            <a:endParaRPr lang="en-US" sz="2800" dirty="0" smtClean="0">
              <a:solidFill>
                <a:srgbClr val="000000"/>
              </a:solidFill>
              <a:latin typeface=""/>
            </a:endParaRP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 </a:t>
            </a:r>
            <a:r>
              <a:rPr lang="en-US" sz="2800" dirty="0" smtClean="0">
                <a:solidFill>
                  <a:srgbClr val="000000"/>
                </a:solidFill>
                <a:latin typeface=""/>
              </a:rPr>
              <a:t>   </a:t>
            </a:r>
            <a:r>
              <a:rPr lang="is-IS" sz="2800" dirty="0" smtClean="0">
                <a:solidFill>
                  <a:srgbClr val="000000"/>
                </a:solidFill>
                <a:latin typeface=""/>
              </a:rPr>
              <a:t>…</a:t>
            </a:r>
            <a:endParaRPr lang="en-US" sz="2800" dirty="0"/>
          </a:p>
        </p:txBody>
      </p:sp>
      <p:sp>
        <p:nvSpPr>
          <p:cNvPr id="14" name="Rounded Rectangular Callout 13"/>
          <p:cNvSpPr/>
          <p:nvPr/>
        </p:nvSpPr>
        <p:spPr bwMode="auto">
          <a:xfrm>
            <a:off x="1265619" y="5329579"/>
            <a:ext cx="2983634" cy="920472"/>
          </a:xfrm>
          <a:prstGeom prst="wedgeRoundRectCallout">
            <a:avLst>
              <a:gd name="adj1" fmla="val 6904"/>
              <a:gd name="adj2" fmla="val -330392"/>
              <a:gd name="adj3" fmla="val 16667"/>
            </a:avLst>
          </a:prstGeom>
          <a:solidFill>
            <a:srgbClr val="E46C0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path may need to detect change and update state</a:t>
            </a:r>
            <a:endParaRPr lang="en-US" sz="1800" baseline="0" dirty="0">
              <a:latin typeface="Menlo Regular" charset="0"/>
              <a:cs typeface="Menlo Regular" charset="0"/>
              <a:sym typeface="Menlo Regular" charset="0"/>
            </a:endParaRPr>
          </a:p>
        </p:txBody>
      </p:sp>
      <p:sp>
        <p:nvSpPr>
          <p:cNvPr id="20" name="Rounded Rectangular Callout 19"/>
          <p:cNvSpPr/>
          <p:nvPr/>
        </p:nvSpPr>
        <p:spPr bwMode="auto">
          <a:xfrm>
            <a:off x="7001875" y="3124945"/>
            <a:ext cx="2142125" cy="692080"/>
          </a:xfrm>
          <a:prstGeom prst="wedgeRoundRectCallout">
            <a:avLst>
              <a:gd name="adj1" fmla="val -102703"/>
              <a:gd name="adj2" fmla="val -277076"/>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Depends on</a:t>
            </a:r>
            <a:r>
              <a:rPr lang="en-US" sz="1800" baseline="0" dirty="0" smtClean="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policy state</a:t>
            </a:r>
            <a:endParaRPr lang="en-US" sz="1800" baseline="0" dirty="0">
              <a:latin typeface="Menlo Regular" charset="0"/>
              <a:cs typeface="Menlo Regular" charset="0"/>
              <a:sym typeface="Menlo Regular" charset="0"/>
            </a:endParaRPr>
          </a:p>
        </p:txBody>
      </p:sp>
      <p:grpSp>
        <p:nvGrpSpPr>
          <p:cNvPr id="5" name="Group 4"/>
          <p:cNvGrpSpPr/>
          <p:nvPr/>
        </p:nvGrpSpPr>
        <p:grpSpPr>
          <a:xfrm>
            <a:off x="4736029" y="5519792"/>
            <a:ext cx="1929380" cy="752708"/>
            <a:chOff x="4736029" y="5519792"/>
            <a:chExt cx="1929380" cy="752708"/>
          </a:xfrm>
          <a:solidFill>
            <a:schemeClr val="accent5">
              <a:lumMod val="60000"/>
              <a:lumOff val="40000"/>
            </a:schemeClr>
          </a:solidFill>
        </p:grpSpPr>
        <p:sp>
          <p:nvSpPr>
            <p:cNvPr id="24" name="Rounded Rectangular Callout 23"/>
            <p:cNvSpPr/>
            <p:nvPr/>
          </p:nvSpPr>
          <p:spPr bwMode="auto">
            <a:xfrm>
              <a:off x="4736029" y="5519792"/>
              <a:ext cx="1912100" cy="735408"/>
            </a:xfrm>
            <a:prstGeom prst="wedgeRoundRectCallout">
              <a:avLst>
                <a:gd name="adj1" fmla="val -102623"/>
                <a:gd name="adj2" fmla="val -421289"/>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smtClean="0">
                  <a:latin typeface="Menlo Regular" charset="0"/>
                  <a:cs typeface="Menlo Regular" charset="0"/>
                  <a:sym typeface="Menlo Regular" charset="0"/>
                </a:rPr>
                <a:t>Decision depends on </a:t>
              </a:r>
              <a:r>
                <a:rPr lang="en-US" sz="1400" baseline="0" dirty="0" err="1" smtClean="0">
                  <a:latin typeface="Menlo Regular" charset="0"/>
                  <a:cs typeface="Menlo Regular" charset="0"/>
                  <a:sym typeface="Menlo Regular" charset="0"/>
                </a:rPr>
                <a:t>pkt</a:t>
              </a:r>
              <a:r>
                <a:rPr lang="en-US" sz="1400" baseline="0" dirty="0" smtClean="0">
                  <a:latin typeface="Menlo Regular" charset="0"/>
                  <a:cs typeface="Menlo Regular" charset="0"/>
                  <a:sym typeface="Menlo Regular" charset="0"/>
                </a:rPr>
                <a:t> attributes</a:t>
              </a:r>
              <a:endParaRPr lang="en-US" sz="14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5" name="Rounded Rectangular Callout 24"/>
            <p:cNvSpPr/>
            <p:nvPr/>
          </p:nvSpPr>
          <p:spPr bwMode="auto">
            <a:xfrm>
              <a:off x="4753309" y="5537092"/>
              <a:ext cx="1912100" cy="735408"/>
            </a:xfrm>
            <a:prstGeom prst="wedgeRoundRectCallout">
              <a:avLst>
                <a:gd name="adj1" fmla="val 40825"/>
                <a:gd name="adj2" fmla="val -211864"/>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smtClean="0">
                  <a:latin typeface="Menlo Regular" charset="0"/>
                  <a:cs typeface="Menlo Regular" charset="0"/>
                  <a:sym typeface="Menlo Regular" charset="0"/>
                </a:rPr>
                <a:t>Depends </a:t>
              </a:r>
              <a:r>
                <a:rPr lang="en-US" sz="1400" baseline="0" dirty="0" smtClean="0">
                  <a:latin typeface="Menlo Regular" charset="0"/>
                  <a:cs typeface="Menlo Regular" charset="0"/>
                  <a:sym typeface="Menlo Regular" charset="0"/>
                </a:rPr>
                <a:t>on </a:t>
              </a:r>
              <a:r>
                <a:rPr lang="en-US" sz="1400" baseline="0" dirty="0" err="1" smtClean="0">
                  <a:latin typeface="Menlo Regular" charset="0"/>
                  <a:cs typeface="Menlo Regular" charset="0"/>
                  <a:sym typeface="Menlo Regular" charset="0"/>
                </a:rPr>
                <a:t>pkt</a:t>
              </a:r>
              <a:r>
                <a:rPr lang="en-US" sz="1400" baseline="0" dirty="0" smtClean="0">
                  <a:latin typeface="Menlo Regular" charset="0"/>
                  <a:cs typeface="Menlo Regular" charset="0"/>
                  <a:sym typeface="Menlo Regular" charset="0"/>
                </a:rPr>
                <a:t> attributes</a:t>
              </a:r>
              <a:endParaRPr lang="en-US" sz="14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3" name="Group 22"/>
          <p:cNvGrpSpPr/>
          <p:nvPr/>
        </p:nvGrpSpPr>
        <p:grpSpPr>
          <a:xfrm>
            <a:off x="3826361" y="2006462"/>
            <a:ext cx="3143311" cy="737400"/>
            <a:chOff x="3826361" y="2276662"/>
            <a:chExt cx="3143311" cy="737400"/>
          </a:xfrm>
          <a:solidFill>
            <a:schemeClr val="accent6">
              <a:lumMod val="75000"/>
            </a:schemeClr>
          </a:solidFill>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01111"/>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states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7" name="Rounded Rectangular Callout 16"/>
          <p:cNvSpPr/>
          <p:nvPr/>
        </p:nvSpPr>
        <p:spPr bwMode="auto">
          <a:xfrm>
            <a:off x="6843507" y="5317351"/>
            <a:ext cx="2142125" cy="1018825"/>
          </a:xfrm>
          <a:prstGeom prst="wedgeRoundRectCallout">
            <a:avLst>
              <a:gd name="adj1" fmla="val -115318"/>
              <a:gd name="adj2" fmla="val -101961"/>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May need complex computation</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2689936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ea typeface="ＭＳ Ｐゴシック" charset="0"/>
                <a:cs typeface="ＭＳ Ｐゴシック" charset="0"/>
              </a:rPr>
              <a:t>Question to Keep in Mind on SDN Programming</a:t>
            </a:r>
            <a:endParaRPr lang="en-US" sz="1200" dirty="0"/>
          </a:p>
        </p:txBody>
      </p:sp>
      <p:sp>
        <p:nvSpPr>
          <p:cNvPr id="4" name="Rectangle 3"/>
          <p:cNvSpPr/>
          <p:nvPr/>
        </p:nvSpPr>
        <p:spPr>
          <a:xfrm>
            <a:off x="1281796" y="999739"/>
            <a:ext cx="6811674" cy="1161857"/>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Q-</a:t>
            </a:r>
            <a:r>
              <a:rPr lang="en-US" altLang="zh-CN" sz="2800" baseline="0" dirty="0" err="1">
                <a:solidFill>
                  <a:srgbClr val="000090"/>
                </a:solidFill>
                <a:latin typeface="Arial" pitchFamily="-105" charset="0"/>
                <a:ea typeface="ＭＳ Ｐゴシック" pitchFamily="-105" charset="-128"/>
                <a:cs typeface="ＭＳ Ｐゴシック" pitchFamily="-105" charset="-128"/>
              </a:rPr>
              <a:t>P</a:t>
            </a:r>
            <a:r>
              <a:rPr lang="en-US" altLang="zh-CN" sz="2800" baseline="0" dirty="0" err="1" smtClean="0">
                <a:solidFill>
                  <a:srgbClr val="000090"/>
                </a:solidFill>
                <a:latin typeface="Arial" pitchFamily="-105" charset="0"/>
                <a:ea typeface="ＭＳ Ｐゴシック" pitchFamily="-105" charset="-128"/>
                <a:cs typeface="ＭＳ Ｐゴシック" pitchFamily="-105" charset="-128"/>
              </a:rPr>
              <a:t>rog</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What are the right programming abstractions and frameworks for SDN?</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pic>
        <p:nvPicPr>
          <p:cNvPr id="5" name="Picture 4"/>
          <p:cNvPicPr>
            <a:picLocks noChangeAspect="1"/>
          </p:cNvPicPr>
          <p:nvPr/>
        </p:nvPicPr>
        <p:blipFill>
          <a:blip r:embed="rId3"/>
          <a:stretch>
            <a:fillRect/>
          </a:stretch>
        </p:blipFill>
        <p:spPr>
          <a:xfrm>
            <a:off x="540465" y="2812588"/>
            <a:ext cx="5617463" cy="3505297"/>
          </a:xfrm>
          <a:prstGeom prst="rect">
            <a:avLst/>
          </a:prstGeom>
        </p:spPr>
      </p:pic>
      <p:pic>
        <p:nvPicPr>
          <p:cNvPr id="9" name="Picture 8"/>
          <p:cNvPicPr>
            <a:picLocks noChangeAspect="1"/>
          </p:cNvPicPr>
          <p:nvPr/>
        </p:nvPicPr>
        <p:blipFill>
          <a:blip r:embed="rId4"/>
          <a:stretch>
            <a:fillRect/>
          </a:stretch>
        </p:blipFill>
        <p:spPr>
          <a:xfrm>
            <a:off x="5201980" y="2915256"/>
            <a:ext cx="3942020" cy="2956515"/>
          </a:xfrm>
          <a:prstGeom prst="rect">
            <a:avLst/>
          </a:prstGeom>
        </p:spPr>
      </p:pic>
      <p:sp>
        <p:nvSpPr>
          <p:cNvPr id="10" name="Rectangle 9"/>
          <p:cNvSpPr/>
          <p:nvPr/>
        </p:nvSpPr>
        <p:spPr>
          <a:xfrm>
            <a:off x="5323586" y="5625593"/>
            <a:ext cx="3418444" cy="577081"/>
          </a:xfrm>
          <a:prstGeom prst="rect">
            <a:avLst/>
          </a:prstGeom>
        </p:spPr>
        <p:txBody>
          <a:bodyPr wrap="square">
            <a:spAutoFit/>
          </a:bodyPr>
          <a:lstStyle/>
          <a:p>
            <a:r>
              <a:rPr lang="en-US" sz="1050" i="1" baseline="0" dirty="0"/>
              <a:t>Source: http://</a:t>
            </a:r>
            <a:r>
              <a:rPr lang="en-US" sz="1050" i="1" baseline="0" dirty="0" err="1"/>
              <a:t>www.freaksense.com</a:t>
            </a:r>
            <a:r>
              <a:rPr lang="en-US" sz="1050" i="1" baseline="0" dirty="0"/>
              <a:t>/</a:t>
            </a:r>
            <a:r>
              <a:rPr lang="en-US" sz="1050" i="1" baseline="0" dirty="0" err="1"/>
              <a:t>wp</a:t>
            </a:r>
            <a:r>
              <a:rPr lang="en-US" sz="1050" i="1" baseline="0" dirty="0"/>
              <a:t>-content/uploads/2013/07/10580033-it-a-full-collection-of-programming-language.jpg</a:t>
            </a:r>
          </a:p>
        </p:txBody>
      </p:sp>
      <p:sp>
        <p:nvSpPr>
          <p:cNvPr id="11"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32</a:t>
            </a:fld>
            <a:endParaRPr lang="en-US" dirty="0">
              <a:solidFill>
                <a:schemeClr val="bg2"/>
              </a:solidFill>
            </a:endParaRPr>
          </a:p>
        </p:txBody>
      </p:sp>
    </p:spTree>
    <p:extLst>
      <p:ext uri="{BB962C8B-B14F-4D97-AF65-F5344CB8AC3E}">
        <p14:creationId xmlns:p14="http://schemas.microsoft.com/office/powerpoint/2010/main" val="3023478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SDN </a:t>
            </a:r>
            <a:r>
              <a:rPr lang="en-US" sz="3600" dirty="0" err="1" smtClean="0"/>
              <a:t>vs</a:t>
            </a:r>
            <a:r>
              <a:rPr lang="en-US" sz="3600" dirty="0" smtClean="0"/>
              <a:t> Inherent Complexity</a:t>
            </a:r>
            <a:endParaRPr lang="en-US" sz="3600" dirty="0"/>
          </a:p>
        </p:txBody>
      </p:sp>
      <p:sp>
        <p:nvSpPr>
          <p:cNvPr id="3" name="Content Placeholder 2"/>
          <p:cNvSpPr>
            <a:spLocks noGrp="1"/>
          </p:cNvSpPr>
          <p:nvPr>
            <p:ph idx="1"/>
          </p:nvPr>
        </p:nvSpPr>
        <p:spPr/>
        <p:txBody>
          <a:bodyPr/>
          <a:lstStyle/>
          <a:p>
            <a:r>
              <a:rPr lang="en-US" sz="2800" dirty="0" smtClean="0"/>
              <a:t>Conjecture [Meyer]: </a:t>
            </a:r>
            <a:r>
              <a:rPr lang="en-US" sz="2800" dirty="0" smtClean="0">
                <a:solidFill>
                  <a:srgbClr val="000090"/>
                </a:solidFill>
              </a:rPr>
              <a:t>Complexity</a:t>
            </a:r>
            <a:r>
              <a:rPr lang="en-US" sz="2800" dirty="0" smtClean="0"/>
              <a:t> in </a:t>
            </a:r>
            <a:r>
              <a:rPr lang="en-US" sz="2800" dirty="0"/>
              <a:t>highly organized systems arises primarily </a:t>
            </a:r>
            <a:r>
              <a:rPr lang="en-US" sz="2800" dirty="0" smtClean="0"/>
              <a:t>from design </a:t>
            </a:r>
            <a:r>
              <a:rPr lang="en-US" sz="2800" dirty="0"/>
              <a:t>strategies intended to create </a:t>
            </a:r>
            <a:r>
              <a:rPr lang="en-US" sz="2800" dirty="0">
                <a:solidFill>
                  <a:srgbClr val="000090"/>
                </a:solidFill>
              </a:rPr>
              <a:t>robustness </a:t>
            </a:r>
            <a:r>
              <a:rPr lang="en-US" sz="2800" dirty="0" smtClean="0">
                <a:solidFill>
                  <a:srgbClr val="000090"/>
                </a:solidFill>
              </a:rPr>
              <a:t>to uncertainty</a:t>
            </a:r>
            <a:r>
              <a:rPr lang="en-US" sz="2800" dirty="0" smtClean="0"/>
              <a:t> </a:t>
            </a:r>
            <a:r>
              <a:rPr lang="en-US" sz="2800" dirty="0"/>
              <a:t>in their environments and </a:t>
            </a:r>
            <a:r>
              <a:rPr lang="en-US" sz="2800" dirty="0" smtClean="0"/>
              <a:t>component parts.</a:t>
            </a:r>
          </a:p>
          <a:p>
            <a:pPr lvl="1"/>
            <a:r>
              <a:rPr lang="en-US" sz="2000" dirty="0"/>
              <a:t>Scalability is robustness to changes to the size </a:t>
            </a:r>
            <a:r>
              <a:rPr lang="en-US" sz="2000" dirty="0" smtClean="0"/>
              <a:t>and complexity </a:t>
            </a:r>
            <a:r>
              <a:rPr lang="en-US" sz="2000" dirty="0"/>
              <a:t>of a system as a </a:t>
            </a:r>
            <a:r>
              <a:rPr lang="en-US" sz="2000" dirty="0" smtClean="0"/>
              <a:t>whole.</a:t>
            </a:r>
            <a:endParaRPr lang="en-US" sz="2000" dirty="0"/>
          </a:p>
          <a:p>
            <a:pPr lvl="1"/>
            <a:r>
              <a:rPr lang="en-US" sz="2000" dirty="0" err="1"/>
              <a:t>Evolvability</a:t>
            </a:r>
            <a:r>
              <a:rPr lang="en-US" sz="2000" dirty="0"/>
              <a:t> is robustness of lineages to large changes </a:t>
            </a:r>
            <a:r>
              <a:rPr lang="en-US" sz="2000" dirty="0" smtClean="0"/>
              <a:t>on various </a:t>
            </a:r>
            <a:r>
              <a:rPr lang="en-US" sz="2000" dirty="0"/>
              <a:t>(usually long) time </a:t>
            </a:r>
            <a:r>
              <a:rPr lang="en-US" sz="2000" dirty="0" smtClean="0"/>
              <a:t>scales.</a:t>
            </a:r>
            <a:endParaRPr lang="en-US" sz="2000" dirty="0"/>
          </a:p>
          <a:p>
            <a:pPr lvl="1"/>
            <a:r>
              <a:rPr lang="en-US" sz="2000" dirty="0" smtClean="0"/>
              <a:t>Reliability </a:t>
            </a:r>
            <a:r>
              <a:rPr lang="en-US" sz="2000" dirty="0"/>
              <a:t>is robustness to component </a:t>
            </a:r>
            <a:r>
              <a:rPr lang="en-US" sz="2000" dirty="0" smtClean="0"/>
              <a:t>failures.</a:t>
            </a:r>
          </a:p>
          <a:p>
            <a:pPr lvl="1"/>
            <a:r>
              <a:rPr lang="en-US" sz="2000" dirty="0" smtClean="0"/>
              <a:t>Efficiency </a:t>
            </a:r>
            <a:r>
              <a:rPr lang="en-US" sz="2000" dirty="0"/>
              <a:t>is robustness to resource </a:t>
            </a:r>
            <a:r>
              <a:rPr lang="en-US" sz="2000" dirty="0" smtClean="0"/>
              <a:t>scarcity.</a:t>
            </a:r>
          </a:p>
          <a:p>
            <a:pPr lvl="1"/>
            <a:r>
              <a:rPr lang="en-US" sz="2000" dirty="0" smtClean="0"/>
              <a:t>Modularity </a:t>
            </a:r>
            <a:r>
              <a:rPr lang="en-US" sz="2000" dirty="0"/>
              <a:t>is robustness to </a:t>
            </a:r>
            <a:r>
              <a:rPr lang="en-US" sz="2000" dirty="0" smtClean="0"/>
              <a:t>component rearrangements.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
        <p:nvSpPr>
          <p:cNvPr id="5" name="Rectangle 4"/>
          <p:cNvSpPr/>
          <p:nvPr/>
        </p:nvSpPr>
        <p:spPr>
          <a:xfrm>
            <a:off x="743140" y="5295910"/>
            <a:ext cx="7823238" cy="1161857"/>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Q-</a:t>
            </a:r>
            <a:r>
              <a:rPr lang="en-US" altLang="zh-CN" sz="2800" baseline="0" dirty="0" err="1">
                <a:solidFill>
                  <a:srgbClr val="000090"/>
                </a:solidFill>
                <a:latin typeface="Arial" pitchFamily="-105" charset="0"/>
                <a:ea typeface="ＭＳ Ｐゴシック" pitchFamily="-105" charset="-128"/>
                <a:cs typeface="ＭＳ Ｐゴシック" pitchFamily="-105" charset="-128"/>
              </a:rPr>
              <a:t>P</a:t>
            </a:r>
            <a:r>
              <a:rPr lang="en-US" altLang="zh-CN" sz="2800" baseline="0" dirty="0" err="1" smtClean="0">
                <a:solidFill>
                  <a:srgbClr val="000090"/>
                </a:solidFill>
                <a:latin typeface="Arial" pitchFamily="-105" charset="0"/>
                <a:ea typeface="ＭＳ Ｐゴシック" pitchFamily="-105" charset="-128"/>
                <a:cs typeface="ＭＳ Ｐゴシック" pitchFamily="-105" charset="-128"/>
              </a:rPr>
              <a:t>rog</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-Complexity</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Can SDN </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programming solve (or at least reduce) inherent </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complexity?</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9279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r>
              <a:rPr lang="en-US" dirty="0" smtClean="0"/>
              <a:t>SDN key technical components</a:t>
            </a:r>
          </a:p>
          <a:p>
            <a:pPr lvl="1"/>
            <a:r>
              <a:rPr lang="en-US" dirty="0" smtClean="0"/>
              <a:t>Architecture</a:t>
            </a:r>
          </a:p>
          <a:p>
            <a:pPr lvl="1"/>
            <a:r>
              <a:rPr lang="en-US" dirty="0" err="1" smtClean="0"/>
              <a:t>Datapath</a:t>
            </a:r>
            <a:endParaRPr lang="en-US" dirty="0" smtClean="0"/>
          </a:p>
          <a:p>
            <a:pPr lvl="1"/>
            <a:r>
              <a:rPr lang="en-US" dirty="0" smtClean="0"/>
              <a:t>Programming abstractions and framework</a:t>
            </a:r>
          </a:p>
          <a:p>
            <a:pPr lvl="1"/>
            <a:r>
              <a:rPr lang="en-US" dirty="0" smtClean="0"/>
              <a:t>SDN killer apps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Tree>
    <p:extLst>
      <p:ext uri="{BB962C8B-B14F-4D97-AF65-F5344CB8AC3E}">
        <p14:creationId xmlns:p14="http://schemas.microsoft.com/office/powerpoint/2010/main" val="306396323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ea typeface="ＭＳ Ｐゴシック" charset="0"/>
                <a:cs typeface="ＭＳ Ｐゴシック" charset="0"/>
              </a:rPr>
              <a:t>Questions to Keep in Mind on SDN </a:t>
            </a:r>
            <a:r>
              <a:rPr lang="en-US" sz="3200" dirty="0" smtClean="0">
                <a:ea typeface="ＭＳ Ｐゴシック" charset="0"/>
                <a:cs typeface="ＭＳ Ｐゴシック" charset="0"/>
              </a:rPr>
              <a:t>Killer Apps</a:t>
            </a:r>
            <a:endParaRPr lang="en-US" sz="1200" dirty="0"/>
          </a:p>
        </p:txBody>
      </p:sp>
      <p:sp>
        <p:nvSpPr>
          <p:cNvPr id="4" name="Rectangle 3"/>
          <p:cNvSpPr/>
          <p:nvPr/>
        </p:nvSpPr>
        <p:spPr>
          <a:xfrm>
            <a:off x="1160192" y="1283449"/>
            <a:ext cx="6987326" cy="837617"/>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Q</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-app: What are the killer apps of SDN?</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pic>
        <p:nvPicPr>
          <p:cNvPr id="3" name="Picture 2"/>
          <p:cNvPicPr>
            <a:picLocks noChangeAspect="1"/>
          </p:cNvPicPr>
          <p:nvPr/>
        </p:nvPicPr>
        <p:blipFill>
          <a:blip r:embed="rId3"/>
          <a:stretch>
            <a:fillRect/>
          </a:stretch>
        </p:blipFill>
        <p:spPr>
          <a:xfrm>
            <a:off x="4828959" y="2877624"/>
            <a:ext cx="4134052" cy="2067026"/>
          </a:xfrm>
          <a:prstGeom prst="rect">
            <a:avLst/>
          </a:prstGeom>
        </p:spPr>
      </p:pic>
      <p:sp>
        <p:nvSpPr>
          <p:cNvPr id="6" name="Rectangle 5"/>
          <p:cNvSpPr/>
          <p:nvPr/>
        </p:nvSpPr>
        <p:spPr>
          <a:xfrm>
            <a:off x="4761168" y="4982916"/>
            <a:ext cx="4572000" cy="553998"/>
          </a:xfrm>
          <a:prstGeom prst="rect">
            <a:avLst/>
          </a:prstGeom>
        </p:spPr>
        <p:txBody>
          <a:bodyPr>
            <a:spAutoFit/>
          </a:bodyPr>
          <a:lstStyle/>
          <a:p>
            <a:r>
              <a:rPr lang="en-US" sz="1000" i="1" baseline="0" dirty="0" smtClean="0"/>
              <a:t>Source: http</a:t>
            </a:r>
            <a:r>
              <a:rPr lang="en-US" sz="1000" i="1" baseline="0" dirty="0"/>
              <a:t>://</a:t>
            </a:r>
            <a:r>
              <a:rPr lang="en-US" sz="1000" i="1" baseline="0" dirty="0" err="1"/>
              <a:t>api.ning.com</a:t>
            </a:r>
            <a:r>
              <a:rPr lang="en-US" sz="1000" i="1" baseline="0" dirty="0"/>
              <a:t>/files/qgybvJa4VHgEUDHXfN3PUL4Bru*HAQP7gtHz5BUaG6YH*1As0tr9MGh8ewH34GQPpLsxPOh8iYgP3BRLEWSSClN274raRTRX/killer_apps_600x300.jpg</a:t>
            </a:r>
          </a:p>
        </p:txBody>
      </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pic>
        <p:nvPicPr>
          <p:cNvPr id="5" name="Picture 4"/>
          <p:cNvPicPr>
            <a:picLocks noChangeAspect="1"/>
          </p:cNvPicPr>
          <p:nvPr/>
        </p:nvPicPr>
        <p:blipFill>
          <a:blip r:embed="rId4"/>
          <a:stretch>
            <a:fillRect/>
          </a:stretch>
        </p:blipFill>
        <p:spPr>
          <a:xfrm>
            <a:off x="27017" y="2889867"/>
            <a:ext cx="4779741" cy="2719579"/>
          </a:xfrm>
          <a:prstGeom prst="rect">
            <a:avLst/>
          </a:prstGeom>
        </p:spPr>
      </p:pic>
    </p:spTree>
    <p:extLst>
      <p:ext uri="{BB962C8B-B14F-4D97-AF65-F5344CB8AC3E}">
        <p14:creationId xmlns:p14="http://schemas.microsoft.com/office/powerpoint/2010/main" val="2670108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ea typeface="ＭＳ Ｐゴシック" charset="0"/>
                <a:cs typeface="ＭＳ Ｐゴシック" charset="0"/>
              </a:rPr>
              <a:t>What may lead to fall of SDN?</a:t>
            </a:r>
            <a:endParaRPr lang="en-US" sz="1200" dirty="0"/>
          </a:p>
        </p:txBody>
      </p:sp>
      <p:sp>
        <p:nvSpPr>
          <p:cNvPr id="7" name="Content Placeholder 6"/>
          <p:cNvSpPr>
            <a:spLocks noGrp="1"/>
          </p:cNvSpPr>
          <p:nvPr>
            <p:ph idx="1"/>
          </p:nvPr>
        </p:nvSpPr>
        <p:spPr/>
        <p:txBody>
          <a:bodyPr/>
          <a:lstStyle/>
          <a:p>
            <a:r>
              <a:rPr lang="en-US" dirty="0" smtClean="0"/>
              <a:t>Unstable, increasingly complex data path?</a:t>
            </a:r>
          </a:p>
          <a:p>
            <a:r>
              <a:rPr lang="en-US" dirty="0" smtClean="0"/>
              <a:t>Fail to integrate key domains (e.g., </a:t>
            </a:r>
            <a:r>
              <a:rPr lang="en-US" dirty="0" err="1" smtClean="0"/>
              <a:t>wireline+wifi+cellular</a:t>
            </a:r>
            <a:r>
              <a:rPr lang="en-US" dirty="0" smtClean="0"/>
              <a:t>)?</a:t>
            </a:r>
          </a:p>
          <a:p>
            <a:r>
              <a:rPr lang="en-US" dirty="0" smtClean="0"/>
              <a:t>No killer apps?</a:t>
            </a:r>
          </a:p>
          <a:p>
            <a:r>
              <a:rPr lang="is-IS" dirty="0" smtClean="0"/>
              <a:t>….</a:t>
            </a:r>
            <a:endParaRPr lang="en-US" dirty="0"/>
          </a:p>
        </p:txBody>
      </p:sp>
      <p:sp>
        <p:nvSpPr>
          <p:cNvPr id="9"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36</a:t>
            </a:fld>
            <a:endParaRPr lang="en-US" dirty="0">
              <a:solidFill>
                <a:schemeClr val="bg2"/>
              </a:solidFill>
            </a:endParaRPr>
          </a:p>
        </p:txBody>
      </p:sp>
    </p:spTree>
    <p:extLst>
      <p:ext uri="{BB962C8B-B14F-4D97-AF65-F5344CB8AC3E}">
        <p14:creationId xmlns:p14="http://schemas.microsoft.com/office/powerpoint/2010/main" val="2494694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solidFill>
                  <a:srgbClr val="000000"/>
                </a:solidFill>
              </a:rPr>
              <a:t>Thank you and </a:t>
            </a:r>
            <a:r>
              <a:rPr lang="en-US" sz="3600" dirty="0" smtClean="0">
                <a:solidFill>
                  <a:schemeClr val="accent6">
                    <a:lumMod val="75000"/>
                  </a:schemeClr>
                </a:solidFill>
              </a:rPr>
              <a:t>enjoy</a:t>
            </a:r>
            <a:r>
              <a:rPr lang="en-US" sz="3600" dirty="0" smtClean="0">
                <a:solidFill>
                  <a:srgbClr val="000000"/>
                </a:solidFill>
              </a:rPr>
              <a:t> the rest of ADL!</a:t>
            </a:r>
            <a:endParaRPr lang="en-US" sz="3600" dirty="0">
              <a:solidFill>
                <a:srgbClr val="000000"/>
              </a:solidFill>
            </a:endParaRPr>
          </a:p>
        </p:txBody>
      </p:sp>
    </p:spTree>
    <p:extLst>
      <p:ext uri="{BB962C8B-B14F-4D97-AF65-F5344CB8AC3E}">
        <p14:creationId xmlns:p14="http://schemas.microsoft.com/office/powerpoint/2010/main" val="190171107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(Wikipedia)</a:t>
            </a:r>
            <a:endParaRPr lang="en-US" sz="1800" dirty="0"/>
          </a:p>
        </p:txBody>
      </p:sp>
      <p:pic>
        <p:nvPicPr>
          <p:cNvPr id="3" name="Picture 2"/>
          <p:cNvPicPr>
            <a:picLocks noChangeAspect="1"/>
          </p:cNvPicPr>
          <p:nvPr/>
        </p:nvPicPr>
        <p:blipFill>
          <a:blip r:embed="rId3"/>
          <a:stretch>
            <a:fillRect/>
          </a:stretch>
        </p:blipFill>
        <p:spPr>
          <a:xfrm>
            <a:off x="1397000" y="1041400"/>
            <a:ext cx="6350000" cy="4762500"/>
          </a:xfrm>
          <a:prstGeom prst="rect">
            <a:avLst/>
          </a:prstGeom>
        </p:spPr>
      </p:pic>
      <p:sp>
        <p:nvSpPr>
          <p:cNvPr id="4" name="Rectangle 3"/>
          <p:cNvSpPr/>
          <p:nvPr/>
        </p:nvSpPr>
        <p:spPr>
          <a:xfrm>
            <a:off x="324555" y="5486835"/>
            <a:ext cx="4572000" cy="1077218"/>
          </a:xfrm>
          <a:prstGeom prst="rect">
            <a:avLst/>
          </a:prstGeom>
        </p:spPr>
        <p:txBody>
          <a:bodyPr>
            <a:spAutoFit/>
          </a:bodyPr>
          <a:lstStyle/>
          <a:p>
            <a:r>
              <a:rPr lang="en-US" dirty="0"/>
              <a:t>https://</a:t>
            </a:r>
            <a:r>
              <a:rPr lang="en-US" dirty="0" err="1"/>
              <a:t>upload.wikimedia.org</a:t>
            </a:r>
            <a:r>
              <a:rPr lang="en-US" dirty="0"/>
              <a:t>/</a:t>
            </a:r>
            <a:r>
              <a:rPr lang="en-US" dirty="0" err="1"/>
              <a:t>wikipedia</a:t>
            </a:r>
            <a:r>
              <a:rPr lang="en-US" dirty="0"/>
              <a:t>/commons/thumb/e/e6/SDN-architecture-overview-</a:t>
            </a:r>
            <a:r>
              <a:rPr lang="en-US" dirty="0" err="1"/>
              <a:t>transparent.png</a:t>
            </a:r>
            <a:r>
              <a:rPr lang="en-US" dirty="0"/>
              <a:t>/500px-SDN-architecture-overview-transparent.png</a:t>
            </a:r>
          </a:p>
        </p:txBody>
      </p:sp>
    </p:spTree>
    <p:extLst>
      <p:ext uri="{BB962C8B-B14F-4D97-AF65-F5344CB8AC3E}">
        <p14:creationId xmlns:p14="http://schemas.microsoft.com/office/powerpoint/2010/main" val="2447293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Some Main Current Use Cases of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grpSp>
        <p:nvGrpSpPr>
          <p:cNvPr id="8" name="Group 7"/>
          <p:cNvGrpSpPr/>
          <p:nvPr/>
        </p:nvGrpSpPr>
        <p:grpSpPr>
          <a:xfrm>
            <a:off x="0" y="1333500"/>
            <a:ext cx="9144000" cy="4282722"/>
            <a:chOff x="0" y="1333500"/>
            <a:chExt cx="9144000" cy="4282722"/>
          </a:xfrm>
        </p:grpSpPr>
        <p:pic>
          <p:nvPicPr>
            <p:cNvPr id="6" name="Picture 5"/>
            <p:cNvPicPr>
              <a:picLocks noChangeAspect="1"/>
            </p:cNvPicPr>
            <p:nvPr/>
          </p:nvPicPr>
          <p:blipFill>
            <a:blip r:embed="rId3"/>
            <a:stretch>
              <a:fillRect/>
            </a:stretch>
          </p:blipFill>
          <p:spPr>
            <a:xfrm>
              <a:off x="0" y="1333500"/>
              <a:ext cx="9144000" cy="4171950"/>
            </a:xfrm>
            <a:prstGeom prst="rect">
              <a:avLst/>
            </a:prstGeom>
          </p:spPr>
        </p:pic>
        <p:sp>
          <p:nvSpPr>
            <p:cNvPr id="7" name="Rectangle 6"/>
            <p:cNvSpPr/>
            <p:nvPr/>
          </p:nvSpPr>
          <p:spPr bwMode="auto">
            <a:xfrm>
              <a:off x="8847667" y="5080000"/>
              <a:ext cx="296333" cy="53622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Tree>
    <p:extLst>
      <p:ext uri="{BB962C8B-B14F-4D97-AF65-F5344CB8AC3E}">
        <p14:creationId xmlns:p14="http://schemas.microsoft.com/office/powerpoint/2010/main" val="332319962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p:cNvCxnSpPr/>
          <p:nvPr/>
        </p:nvCxnSpPr>
        <p:spPr bwMode="auto">
          <a:xfrm flipV="1">
            <a:off x="3457222" y="3739444"/>
            <a:ext cx="1538111" cy="508002"/>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pic>
        <p:nvPicPr>
          <p:cNvPr id="5" name="Picture 4"/>
          <p:cNvPicPr>
            <a:picLocks noChangeAspect="1"/>
          </p:cNvPicPr>
          <p:nvPr/>
        </p:nvPicPr>
        <p:blipFill rotWithShape="1">
          <a:blip r:embed="rId3"/>
          <a:srcRect l="22222" t="18889" r="20889" b="30222"/>
          <a:stretch/>
        </p:blipFill>
        <p:spPr>
          <a:xfrm>
            <a:off x="1640058" y="4868664"/>
            <a:ext cx="1887719" cy="1439002"/>
          </a:xfrm>
          <a:prstGeom prst="rect">
            <a:avLst/>
          </a:prstGeom>
        </p:spPr>
      </p:pic>
      <p:sp>
        <p:nvSpPr>
          <p:cNvPr id="91" name="Rounded Rectangle 90"/>
          <p:cNvSpPr/>
          <p:nvPr/>
        </p:nvSpPr>
        <p:spPr bwMode="auto">
          <a:xfrm>
            <a:off x="1636888" y="3471332"/>
            <a:ext cx="1905001" cy="19191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sp>
        <p:nvSpPr>
          <p:cNvPr id="27" name="Rectangle 26"/>
          <p:cNvSpPr/>
          <p:nvPr/>
        </p:nvSpPr>
        <p:spPr>
          <a:xfrm>
            <a:off x="3291991" y="917279"/>
            <a:ext cx="2340154" cy="461665"/>
          </a:xfrm>
          <a:prstGeom prst="rect">
            <a:avLst/>
          </a:prstGeom>
        </p:spPr>
        <p:txBody>
          <a:bodyPr wrap="none">
            <a:spAutoFit/>
          </a:bodyPr>
          <a:lstStyle/>
          <a:p>
            <a:r>
              <a:rPr lang="en-US" baseline="0" dirty="0" smtClean="0"/>
              <a:t>Distance </a:t>
            </a:r>
            <a:r>
              <a:rPr lang="en-US" baseline="0" dirty="0" smtClean="0"/>
              <a:t>Vector</a:t>
            </a:r>
            <a:endParaRPr lang="en-US" baseline="0" dirty="0"/>
          </a:p>
        </p:txBody>
      </p:sp>
      <p:sp>
        <p:nvSpPr>
          <p:cNvPr id="28" name="Rounded Rectangle 27"/>
          <p:cNvSpPr/>
          <p:nvPr/>
        </p:nvSpPr>
        <p:spPr bwMode="auto">
          <a:xfrm>
            <a:off x="409224" y="987779"/>
            <a:ext cx="7831666" cy="5432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p:nvPr/>
        </p:nvCxnSpPr>
        <p:spPr bwMode="auto">
          <a:xfrm flipH="1">
            <a:off x="5686774" y="3993444"/>
            <a:ext cx="70556" cy="121355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3527779" y="5108223"/>
            <a:ext cx="1439332" cy="69144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sp>
        <p:nvSpPr>
          <p:cNvPr id="76" name="Rectangle 75"/>
          <p:cNvSpPr/>
          <p:nvPr/>
        </p:nvSpPr>
        <p:spPr bwMode="auto">
          <a:xfrm>
            <a:off x="1740341" y="4707468"/>
            <a:ext cx="1697126" cy="5192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1" name="Rectangle 80"/>
          <p:cNvSpPr/>
          <p:nvPr/>
        </p:nvSpPr>
        <p:spPr bwMode="auto">
          <a:xfrm>
            <a:off x="1754452" y="3626555"/>
            <a:ext cx="1683014" cy="102447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Ford</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85" name="Rectangle 84"/>
          <p:cNvSpPr/>
          <p:nvPr/>
        </p:nvSpPr>
        <p:spPr bwMode="auto">
          <a:xfrm>
            <a:off x="1745987" y="4027314"/>
            <a:ext cx="1683014" cy="63500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86" name="Rectangle 85"/>
          <p:cNvSpPr/>
          <p:nvPr/>
        </p:nvSpPr>
        <p:spPr bwMode="auto">
          <a:xfrm>
            <a:off x="1763889" y="3620906"/>
            <a:ext cx="1679222" cy="372536"/>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20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7" name="Rectangle 86"/>
          <p:cNvSpPr/>
          <p:nvPr/>
        </p:nvSpPr>
        <p:spPr bwMode="auto">
          <a:xfrm>
            <a:off x="1921435" y="1684867"/>
            <a:ext cx="5317565" cy="333023"/>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Logically Central 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88" name="Rectangle 87"/>
          <p:cNvSpPr/>
          <p:nvPr/>
        </p:nvSpPr>
        <p:spPr bwMode="auto">
          <a:xfrm>
            <a:off x="1924253" y="1306693"/>
            <a:ext cx="5314747" cy="358420"/>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pic>
        <p:nvPicPr>
          <p:cNvPr id="89" name="Picture 88"/>
          <p:cNvPicPr>
            <a:picLocks noChangeAspect="1"/>
          </p:cNvPicPr>
          <p:nvPr/>
        </p:nvPicPr>
        <p:blipFill>
          <a:blip r:embed="rId4"/>
          <a:stretch>
            <a:fillRect/>
          </a:stretch>
        </p:blipFill>
        <p:spPr>
          <a:xfrm>
            <a:off x="6716890" y="1285896"/>
            <a:ext cx="524932" cy="703773"/>
          </a:xfrm>
          <a:prstGeom prst="rect">
            <a:avLst/>
          </a:prstGeom>
        </p:spPr>
      </p:pic>
      <p:sp>
        <p:nvSpPr>
          <p:cNvPr id="94" name="Rounded Rectangle 93"/>
          <p:cNvSpPr/>
          <p:nvPr/>
        </p:nvSpPr>
        <p:spPr bwMode="auto">
          <a:xfrm>
            <a:off x="5006620" y="2283176"/>
            <a:ext cx="1905001" cy="19191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5" name="Rectangle 94"/>
          <p:cNvSpPr/>
          <p:nvPr/>
        </p:nvSpPr>
        <p:spPr bwMode="auto">
          <a:xfrm>
            <a:off x="5110073" y="3519312"/>
            <a:ext cx="1697126" cy="5192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96" name="Rectangle 95"/>
          <p:cNvSpPr/>
          <p:nvPr/>
        </p:nvSpPr>
        <p:spPr bwMode="auto">
          <a:xfrm>
            <a:off x="5124184" y="2438399"/>
            <a:ext cx="1683014" cy="102447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Ford</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97" name="Rounded Rectangle 96"/>
          <p:cNvSpPr/>
          <p:nvPr/>
        </p:nvSpPr>
        <p:spPr bwMode="auto">
          <a:xfrm>
            <a:off x="4933244" y="4453464"/>
            <a:ext cx="1905001" cy="19191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8" name="Rectangle 97"/>
          <p:cNvSpPr/>
          <p:nvPr/>
        </p:nvSpPr>
        <p:spPr bwMode="auto">
          <a:xfrm>
            <a:off x="5022586" y="5689600"/>
            <a:ext cx="1697126" cy="5192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99" name="Rectangle 98"/>
          <p:cNvSpPr/>
          <p:nvPr/>
        </p:nvSpPr>
        <p:spPr bwMode="auto">
          <a:xfrm>
            <a:off x="5036697" y="4608687"/>
            <a:ext cx="1683014" cy="102447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Ford</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20" name="Straight Arrow Connector 19"/>
          <p:cNvCxnSpPr/>
          <p:nvPr/>
        </p:nvCxnSpPr>
        <p:spPr bwMode="auto">
          <a:xfrm flipV="1">
            <a:off x="3457222" y="3162300"/>
            <a:ext cx="1666962" cy="929921"/>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endCxn id="99" idx="1"/>
          </p:cNvCxnSpPr>
          <p:nvPr/>
        </p:nvCxnSpPr>
        <p:spPr bwMode="auto">
          <a:xfrm>
            <a:off x="3443111" y="4459111"/>
            <a:ext cx="1593586" cy="661812"/>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6721165" y="3118554"/>
            <a:ext cx="830182" cy="2328334"/>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7" name="Rectangle 106"/>
          <p:cNvSpPr/>
          <p:nvPr/>
        </p:nvSpPr>
        <p:spPr bwMode="auto">
          <a:xfrm>
            <a:off x="5129831" y="2825047"/>
            <a:ext cx="1683014" cy="63500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108" name="Rectangle 107"/>
          <p:cNvSpPr/>
          <p:nvPr/>
        </p:nvSpPr>
        <p:spPr bwMode="auto">
          <a:xfrm>
            <a:off x="5042342" y="4995336"/>
            <a:ext cx="1683014" cy="63500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109" name="Rectangle 108"/>
          <p:cNvSpPr/>
          <p:nvPr/>
        </p:nvSpPr>
        <p:spPr bwMode="auto">
          <a:xfrm>
            <a:off x="5105401" y="2418639"/>
            <a:ext cx="1679222" cy="372536"/>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20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10" name="Rectangle 109"/>
          <p:cNvSpPr/>
          <p:nvPr/>
        </p:nvSpPr>
        <p:spPr bwMode="auto">
          <a:xfrm>
            <a:off x="5046135" y="4603039"/>
            <a:ext cx="1679222" cy="372536"/>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20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11" name="Rectangle 110"/>
          <p:cNvSpPr/>
          <p:nvPr/>
        </p:nvSpPr>
        <p:spPr>
          <a:xfrm>
            <a:off x="3613724" y="914459"/>
            <a:ext cx="1553430" cy="461665"/>
          </a:xfrm>
          <a:prstGeom prst="rect">
            <a:avLst/>
          </a:prstGeom>
        </p:spPr>
        <p:txBody>
          <a:bodyPr wrap="none">
            <a:spAutoFit/>
          </a:bodyPr>
          <a:lstStyle/>
          <a:p>
            <a:r>
              <a:rPr lang="en-US" baseline="0" dirty="0" smtClean="0"/>
              <a:t>Link State</a:t>
            </a:r>
            <a:endParaRPr lang="en-US" baseline="0" dirty="0"/>
          </a:p>
        </p:txBody>
      </p:sp>
      <p:sp>
        <p:nvSpPr>
          <p:cNvPr id="113" name="Rectangle 112"/>
          <p:cNvSpPr/>
          <p:nvPr/>
        </p:nvSpPr>
        <p:spPr>
          <a:xfrm>
            <a:off x="4135835" y="928568"/>
            <a:ext cx="834483" cy="461665"/>
          </a:xfrm>
          <a:prstGeom prst="rect">
            <a:avLst/>
          </a:prstGeom>
        </p:spPr>
        <p:txBody>
          <a:bodyPr wrap="none">
            <a:spAutoFit/>
          </a:bodyPr>
          <a:lstStyle/>
          <a:p>
            <a:r>
              <a:rPr lang="en-US" baseline="0" dirty="0" smtClean="0"/>
              <a:t>SDN</a:t>
            </a:r>
            <a:endParaRPr lang="en-US" baseline="0" dirty="0"/>
          </a:p>
        </p:txBody>
      </p:sp>
      <p:cxnSp>
        <p:nvCxnSpPr>
          <p:cNvPr id="114" name="Straight Arrow Connector 113"/>
          <p:cNvCxnSpPr/>
          <p:nvPr/>
        </p:nvCxnSpPr>
        <p:spPr bwMode="auto">
          <a:xfrm flipV="1">
            <a:off x="2441222" y="2032000"/>
            <a:ext cx="14111" cy="146755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116" name="Straight Arrow Connector 115"/>
          <p:cNvCxnSpPr/>
          <p:nvPr/>
        </p:nvCxnSpPr>
        <p:spPr bwMode="auto">
          <a:xfrm flipH="1" flipV="1">
            <a:off x="5486401" y="2015067"/>
            <a:ext cx="2823" cy="31326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118" name="Freeform 117"/>
          <p:cNvSpPr/>
          <p:nvPr/>
        </p:nvSpPr>
        <p:spPr>
          <a:xfrm>
            <a:off x="6603998" y="2017891"/>
            <a:ext cx="664641" cy="248355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6" name="Rectangle 35"/>
          <p:cNvSpPr/>
          <p:nvPr/>
        </p:nvSpPr>
        <p:spPr>
          <a:xfrm>
            <a:off x="450805" y="2074393"/>
            <a:ext cx="2031325" cy="1323439"/>
          </a:xfrm>
          <a:prstGeom prst="rect">
            <a:avLst/>
          </a:prstGeom>
        </p:spPr>
        <p:txBody>
          <a:bodyPr wrap="none">
            <a:spAutoFit/>
          </a:bodyPr>
          <a:lstStyle/>
          <a:p>
            <a:pPr algn="r"/>
            <a:r>
              <a:rPr lang="en-US" sz="2000" baseline="0" dirty="0" smtClean="0">
                <a:solidFill>
                  <a:srgbClr val="660066"/>
                </a:solidFill>
              </a:rPr>
              <a:t>notification/</a:t>
            </a:r>
          </a:p>
          <a:p>
            <a:pPr algn="r"/>
            <a:r>
              <a:rPr lang="en-US" sz="2000" baseline="0" dirty="0" smtClean="0">
                <a:solidFill>
                  <a:srgbClr val="660066"/>
                </a:solidFill>
              </a:rPr>
              <a:t>management/</a:t>
            </a:r>
            <a:br>
              <a:rPr lang="en-US" sz="2000" baseline="0" dirty="0" smtClean="0">
                <a:solidFill>
                  <a:srgbClr val="660066"/>
                </a:solidFill>
              </a:rPr>
            </a:br>
            <a:r>
              <a:rPr lang="en-US" sz="2000" baseline="0" dirty="0" smtClean="0">
                <a:solidFill>
                  <a:srgbClr val="660066"/>
                </a:solidFill>
              </a:rPr>
              <a:t>control</a:t>
            </a:r>
          </a:p>
          <a:p>
            <a:pPr algn="r"/>
            <a:r>
              <a:rPr lang="en-US" sz="2000" baseline="0" dirty="0" smtClean="0">
                <a:solidFill>
                  <a:srgbClr val="660066"/>
                </a:solidFill>
              </a:rPr>
              <a:t>protocol</a:t>
            </a:r>
            <a:endParaRPr lang="en-US" sz="2000" baseline="0" dirty="0">
              <a:solidFill>
                <a:srgbClr val="660066"/>
              </a:solidFill>
            </a:endParaRPr>
          </a:p>
        </p:txBody>
      </p:sp>
    </p:spTree>
    <p:extLst>
      <p:ext uri="{BB962C8B-B14F-4D97-AF65-F5344CB8AC3E}">
        <p14:creationId xmlns:p14="http://schemas.microsoft.com/office/powerpoint/2010/main" val="20718001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1"/>
                                        </p:tgtEl>
                                      </p:cBhvr>
                                    </p:animEffect>
                                    <p:set>
                                      <p:cBhvr>
                                        <p:cTn id="7" dur="1" fill="hold">
                                          <p:stCondLst>
                                            <p:cond delay="499"/>
                                          </p:stCondLst>
                                        </p:cTn>
                                        <p:tgtEl>
                                          <p:spTgt spid="81"/>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6"/>
                                        </p:tgtEl>
                                      </p:cBhvr>
                                    </p:animEffect>
                                    <p:set>
                                      <p:cBhvr>
                                        <p:cTn id="10" dur="1" fill="hold">
                                          <p:stCondLst>
                                            <p:cond delay="499"/>
                                          </p:stCondLst>
                                        </p:cTn>
                                        <p:tgtEl>
                                          <p:spTgt spid="9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99"/>
                                        </p:tgtEl>
                                      </p:cBhvr>
                                    </p:animEffect>
                                    <p:set>
                                      <p:cBhvr>
                                        <p:cTn id="13" dur="1" fill="hold">
                                          <p:stCondLst>
                                            <p:cond delay="499"/>
                                          </p:stCondLst>
                                        </p:cTn>
                                        <p:tgtEl>
                                          <p:spTgt spid="9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1" nodeType="clickEffect">
                                  <p:stCondLst>
                                    <p:cond delay="0"/>
                                  </p:stCondLst>
                                  <p:childTnLst>
                                    <p:animMotion origin="layout" path="M 0 0 L 0.14201 -0.34167 " pathEditMode="relative" ptsTypes="AA">
                                      <p:cBhvr>
                                        <p:cTn id="48" dur="2000" fill="hold"/>
                                        <p:tgtEl>
                                          <p:spTgt spid="85"/>
                                        </p:tgtEl>
                                        <p:attrNameLst>
                                          <p:attrName>ppt_x</p:attrName>
                                          <p:attrName>ppt_y</p:attrName>
                                        </p:attrNameLst>
                                      </p:cBhvr>
                                    </p:animMotion>
                                  </p:childTnLst>
                                </p:cTn>
                              </p:par>
                            </p:childTnLst>
                          </p:cTn>
                        </p:par>
                        <p:par>
                          <p:cTn id="49" fill="hold">
                            <p:stCondLst>
                              <p:cond delay="2000"/>
                            </p:stCondLst>
                            <p:childTnLst>
                              <p:par>
                                <p:cTn id="50" presetID="1" presetClass="exit" presetSubtype="0" fill="hold" grpId="2" nodeType="afterEffect">
                                  <p:stCondLst>
                                    <p:cond delay="0"/>
                                  </p:stCondLst>
                                  <p:childTnLst>
                                    <p:set>
                                      <p:cBhvr>
                                        <p:cTn id="51" dur="1" fill="hold">
                                          <p:stCondLst>
                                            <p:cond delay="0"/>
                                          </p:stCondLst>
                                        </p:cTn>
                                        <p:tgtEl>
                                          <p:spTgt spid="8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0" presetClass="path" presetSubtype="0" accel="50000" decel="50000" fill="hold" grpId="1" nodeType="clickEffect">
                                  <p:stCondLst>
                                    <p:cond delay="0"/>
                                  </p:stCondLst>
                                  <p:childTnLst>
                                    <p:animMotion origin="layout" path="M 0 0 L -0.08646 -0.19352 " pathEditMode="relative" ptsTypes="AA">
                                      <p:cBhvr>
                                        <p:cTn id="55" dur="2000" fill="hold"/>
                                        <p:tgtEl>
                                          <p:spTgt spid="107"/>
                                        </p:tgtEl>
                                        <p:attrNameLst>
                                          <p:attrName>ppt_x</p:attrName>
                                          <p:attrName>ppt_y</p:attrName>
                                        </p:attrNameLst>
                                      </p:cBhvr>
                                    </p:animMotion>
                                  </p:childTnLst>
                                </p:cTn>
                              </p:par>
                            </p:childTnLst>
                          </p:cTn>
                        </p:par>
                        <p:par>
                          <p:cTn id="56" fill="hold">
                            <p:stCondLst>
                              <p:cond delay="2000"/>
                            </p:stCondLst>
                            <p:childTnLst>
                              <p:par>
                                <p:cTn id="57" presetID="1" presetClass="exit" presetSubtype="0" fill="hold" grpId="2" nodeType="afterEffect">
                                  <p:stCondLst>
                                    <p:cond delay="0"/>
                                  </p:stCondLst>
                                  <p:childTnLst>
                                    <p:set>
                                      <p:cBhvr>
                                        <p:cTn id="58" dur="1" fill="hold">
                                          <p:stCondLst>
                                            <p:cond delay="0"/>
                                          </p:stCondLst>
                                        </p:cTn>
                                        <p:tgtEl>
                                          <p:spTgt spid="10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1" nodeType="clickEffect">
                                  <p:stCondLst>
                                    <p:cond delay="0"/>
                                  </p:stCondLst>
                                  <p:childTnLst>
                                    <p:animMotion origin="layout" path="M 0 0 L -0.10643 -0.5 " pathEditMode="relative" ptsTypes="AA">
                                      <p:cBhvr>
                                        <p:cTn id="62" dur="2000" fill="hold"/>
                                        <p:tgtEl>
                                          <p:spTgt spid="108"/>
                                        </p:tgtEl>
                                        <p:attrNameLst>
                                          <p:attrName>ppt_x</p:attrName>
                                          <p:attrName>ppt_y</p:attrName>
                                        </p:attrNameLst>
                                      </p:cBhvr>
                                    </p:animMotion>
                                  </p:childTnLst>
                                </p:cTn>
                              </p:par>
                            </p:childTnLst>
                          </p:cTn>
                        </p:par>
                        <p:par>
                          <p:cTn id="63" fill="hold">
                            <p:stCondLst>
                              <p:cond delay="2000"/>
                            </p:stCondLst>
                            <p:childTnLst>
                              <p:par>
                                <p:cTn id="64" presetID="1" presetClass="exit" presetSubtype="0" fill="hold" grpId="2" nodeType="afterEffect">
                                  <p:stCondLst>
                                    <p:cond delay="0"/>
                                  </p:stCondLst>
                                  <p:childTnLst>
                                    <p:set>
                                      <p:cBhvr>
                                        <p:cTn id="65" dur="1" fill="hold">
                                          <p:stCondLst>
                                            <p:cond delay="0"/>
                                          </p:stCondLst>
                                        </p:cTn>
                                        <p:tgtEl>
                                          <p:spTgt spid="108"/>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88"/>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0" presetClass="path" presetSubtype="0" accel="50000" decel="50000" fill="hold" grpId="1" nodeType="clickEffect">
                                  <p:stCondLst>
                                    <p:cond delay="0"/>
                                  </p:stCondLst>
                                  <p:childTnLst>
                                    <p:animMotion origin="layout" path="M 0 0 L 0.06476 -0.33935 " pathEditMode="relative" ptsTypes="AA">
                                      <p:cBhvr>
                                        <p:cTn id="73" dur="2000" fill="hold"/>
                                        <p:tgtEl>
                                          <p:spTgt spid="86"/>
                                        </p:tgtEl>
                                        <p:attrNameLst>
                                          <p:attrName>ppt_x</p:attrName>
                                          <p:attrName>ppt_y</p:attrName>
                                        </p:attrNameLst>
                                      </p:cBhvr>
                                    </p:animMotion>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2" nodeType="clickEffect">
                                  <p:stCondLst>
                                    <p:cond delay="0"/>
                                  </p:stCondLst>
                                  <p:childTnLst>
                                    <p:set>
                                      <p:cBhvr>
                                        <p:cTn id="77" dur="1" fill="hold">
                                          <p:stCondLst>
                                            <p:cond delay="0"/>
                                          </p:stCondLst>
                                        </p:cTn>
                                        <p:tgtEl>
                                          <p:spTgt spid="8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0" presetClass="path" presetSubtype="0" accel="50000" decel="50000" fill="hold" grpId="1" nodeType="clickEffect">
                                  <p:stCondLst>
                                    <p:cond delay="0"/>
                                  </p:stCondLst>
                                  <p:childTnLst>
                                    <p:animMotion origin="layout" path="M 0 0 L -0.03541 -0.15857 " pathEditMode="relative" ptsTypes="AA">
                                      <p:cBhvr>
                                        <p:cTn id="81" dur="2000" fill="hold"/>
                                        <p:tgtEl>
                                          <p:spTgt spid="109"/>
                                        </p:tgtEl>
                                        <p:attrNameLst>
                                          <p:attrName>ppt_x</p:attrName>
                                          <p:attrName>ppt_y</p:attrName>
                                        </p:attrNameLst>
                                      </p:cBhvr>
                                    </p:animMotion>
                                  </p:childTnLst>
                                </p:cTn>
                              </p:par>
                            </p:childTnLst>
                          </p:cTn>
                        </p:par>
                        <p:par>
                          <p:cTn id="82" fill="hold">
                            <p:stCondLst>
                              <p:cond delay="2000"/>
                            </p:stCondLst>
                            <p:childTnLst>
                              <p:par>
                                <p:cTn id="83" presetID="1" presetClass="exit" presetSubtype="0" fill="hold" grpId="2" nodeType="afterEffect">
                                  <p:stCondLst>
                                    <p:cond delay="0"/>
                                  </p:stCondLst>
                                  <p:childTnLst>
                                    <p:set>
                                      <p:cBhvr>
                                        <p:cTn id="84" dur="1" fill="hold">
                                          <p:stCondLst>
                                            <p:cond delay="0"/>
                                          </p:stCondLst>
                                        </p:cTn>
                                        <p:tgtEl>
                                          <p:spTgt spid="109"/>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0" presetClass="path" presetSubtype="0" accel="50000" decel="50000" fill="hold" grpId="1" nodeType="clickEffect">
                                  <p:stCondLst>
                                    <p:cond delay="0"/>
                                  </p:stCondLst>
                                  <p:childTnLst>
                                    <p:animMotion origin="layout" path="M 0 0 L -0.01093 -0.47523 " pathEditMode="relative" ptsTypes="AA">
                                      <p:cBhvr>
                                        <p:cTn id="88" dur="2000" fill="hold"/>
                                        <p:tgtEl>
                                          <p:spTgt spid="110"/>
                                        </p:tgtEl>
                                        <p:attrNameLst>
                                          <p:attrName>ppt_x</p:attrName>
                                          <p:attrName>ppt_y</p:attrName>
                                        </p:attrNameLst>
                                      </p:cBhvr>
                                    </p:animMotion>
                                  </p:childTnLst>
                                </p:cTn>
                              </p:par>
                            </p:childTnLst>
                          </p:cTn>
                        </p:par>
                        <p:par>
                          <p:cTn id="89" fill="hold">
                            <p:stCondLst>
                              <p:cond delay="2000"/>
                            </p:stCondLst>
                            <p:childTnLst>
                              <p:par>
                                <p:cTn id="90" presetID="1" presetClass="exit" presetSubtype="0" fill="hold" grpId="2" nodeType="afterEffect">
                                  <p:stCondLst>
                                    <p:cond delay="0"/>
                                  </p:stCondLst>
                                  <p:childTnLst>
                                    <p:set>
                                      <p:cBhvr>
                                        <p:cTn id="91" dur="1" fill="hold">
                                          <p:stCondLst>
                                            <p:cond delay="0"/>
                                          </p:stCondLst>
                                        </p:cTn>
                                        <p:tgtEl>
                                          <p:spTgt spid="110"/>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nodeType="clickEffect">
                                  <p:stCondLst>
                                    <p:cond delay="0"/>
                                  </p:stCondLst>
                                  <p:childTnLst>
                                    <p:set>
                                      <p:cBhvr>
                                        <p:cTn id="95" dur="1" fill="hold">
                                          <p:stCondLst>
                                            <p:cond delay="0"/>
                                          </p:stCondLst>
                                        </p:cTn>
                                        <p:tgtEl>
                                          <p:spTgt spid="20"/>
                                        </p:tgtEl>
                                        <p:attrNameLst>
                                          <p:attrName>style.visibility</p:attrName>
                                        </p:attrNameLst>
                                      </p:cBhvr>
                                      <p:to>
                                        <p:strVal val="hidden"/>
                                      </p:to>
                                    </p:set>
                                  </p:childTnLst>
                                </p:cTn>
                              </p:par>
                              <p:par>
                                <p:cTn id="96" presetID="1" presetClass="exit" presetSubtype="0" fill="hold" grpId="0" nodeType="withEffect">
                                  <p:stCondLst>
                                    <p:cond delay="0"/>
                                  </p:stCondLst>
                                  <p:childTnLst>
                                    <p:set>
                                      <p:cBhvr>
                                        <p:cTn id="97" dur="1" fill="hold">
                                          <p:stCondLst>
                                            <p:cond delay="0"/>
                                          </p:stCondLst>
                                        </p:cTn>
                                        <p:tgtEl>
                                          <p:spTgt spid="26"/>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21"/>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11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116"/>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18"/>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36"/>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81" grpId="0" animBg="1"/>
      <p:bldP spid="85" grpId="0" animBg="1"/>
      <p:bldP spid="85" grpId="1" animBg="1"/>
      <p:bldP spid="85" grpId="2" animBg="1"/>
      <p:bldP spid="86" grpId="0" animBg="1"/>
      <p:bldP spid="86" grpId="1" animBg="1"/>
      <p:bldP spid="86" grpId="2" animBg="1"/>
      <p:bldP spid="87" grpId="0" animBg="1"/>
      <p:bldP spid="88" grpId="0" animBg="1"/>
      <p:bldP spid="96" grpId="0" animBg="1"/>
      <p:bldP spid="99" grpId="0" animBg="1"/>
      <p:bldP spid="26" grpId="0" animBg="1"/>
      <p:bldP spid="107" grpId="0" animBg="1"/>
      <p:bldP spid="107" grpId="1" animBg="1"/>
      <p:bldP spid="107" grpId="2" animBg="1"/>
      <p:bldP spid="108" grpId="0" animBg="1"/>
      <p:bldP spid="108" grpId="1" animBg="1"/>
      <p:bldP spid="108" grpId="2" animBg="1"/>
      <p:bldP spid="109" grpId="0" animBg="1"/>
      <p:bldP spid="109" grpId="1" animBg="1"/>
      <p:bldP spid="109" grpId="2" animBg="1"/>
      <p:bldP spid="110" grpId="0" animBg="1"/>
      <p:bldP spid="110" grpId="1" animBg="1"/>
      <p:bldP spid="110" grpId="2" animBg="1"/>
      <p:bldP spid="111" grpId="0"/>
      <p:bldP spid="111" grpId="1"/>
      <p:bldP spid="113" grpId="0"/>
      <p:bldP spid="118"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SDN (A </a:t>
            </a:r>
            <a:r>
              <a:rPr lang="en-US" sz="3600" dirty="0" smtClean="0"/>
              <a:t>“</a:t>
            </a:r>
            <a:r>
              <a:rPr lang="en-US" sz="3600" dirty="0" smtClean="0"/>
              <a:t>Wiseman</a:t>
            </a:r>
            <a:r>
              <a:rPr lang="en-US" sz="3600" dirty="0" smtClean="0"/>
              <a:t>” </a:t>
            </a:r>
            <a:r>
              <a:rPr lang="en-US" sz="3600" dirty="0" smtClean="0"/>
              <a:t>View)?</a:t>
            </a:r>
            <a:endParaRPr lang="en-US" sz="1400" dirty="0"/>
          </a:p>
        </p:txBody>
      </p:sp>
      <p:sp>
        <p:nvSpPr>
          <p:cNvPr id="3" name="Content Placeholder 2"/>
          <p:cNvSpPr>
            <a:spLocks noGrp="1"/>
          </p:cNvSpPr>
          <p:nvPr>
            <p:ph idx="1"/>
          </p:nvPr>
        </p:nvSpPr>
        <p:spPr>
          <a:xfrm>
            <a:off x="167746" y="1004713"/>
            <a:ext cx="8856662" cy="5155835"/>
          </a:xfrm>
        </p:spPr>
        <p:txBody>
          <a:bodyPr>
            <a:noAutofit/>
          </a:bodyPr>
          <a:lstStyle/>
          <a:p>
            <a:r>
              <a:rPr lang="en-US" altLang="ja-JP" sz="3600" dirty="0" smtClean="0">
                <a:ea typeface="ＭＳ Ｐゴシック" charset="0"/>
                <a:cs typeface="ＭＳ Ｐゴシック" charset="0"/>
              </a:rPr>
              <a:t>Distributed computing is hard, e.g.,</a:t>
            </a:r>
          </a:p>
          <a:p>
            <a:pPr lvl="1"/>
            <a:r>
              <a:rPr lang="en-US" altLang="ja-JP" dirty="0" smtClean="0">
                <a:ea typeface="ＭＳ Ｐゴシック" charset="0"/>
                <a:cs typeface="ＭＳ Ｐゴシック" charset="0"/>
              </a:rPr>
              <a:t>FLP Impossibility Theorem</a:t>
            </a:r>
          </a:p>
          <a:p>
            <a:pPr lvl="1"/>
            <a:r>
              <a:rPr lang="en-US" altLang="ja-JP" dirty="0" smtClean="0">
                <a:ea typeface="ＭＳ Ｐゴシック" charset="0"/>
                <a:cs typeface="ＭＳ Ｐゴシック" charset="0"/>
              </a:rPr>
              <a:t>Arrow’s Impossibility Theorem</a:t>
            </a:r>
          </a:p>
          <a:p>
            <a:pPr lvl="1"/>
            <a:endParaRPr lang="en-US" altLang="ja-JP" dirty="0">
              <a:ea typeface="ＭＳ Ｐゴシック" charset="0"/>
              <a:cs typeface="ＭＳ Ｐゴシック" charset="0"/>
            </a:endParaRPr>
          </a:p>
          <a:p>
            <a:r>
              <a:rPr lang="en-US" altLang="ja-JP" dirty="0" smtClean="0">
                <a:ea typeface="ＭＳ Ｐゴシック" charset="0"/>
                <a:cs typeface="ＭＳ Ｐゴシック" charset="0"/>
              </a:rPr>
              <a:t>Achieved good design for only few specific tasks (e.g., state distribution, leader election)</a:t>
            </a:r>
            <a:r>
              <a:rPr lang="en-US" altLang="ja-JP" dirty="0">
                <a:ea typeface="ＭＳ Ｐゴシック" charset="0"/>
                <a:cs typeface="ＭＳ Ｐゴシック" charset="0"/>
              </a:rPr>
              <a:t>.</a:t>
            </a:r>
            <a:r>
              <a:rPr lang="en-US" altLang="ja-JP" dirty="0" smtClean="0">
                <a:ea typeface="ＭＳ Ｐゴシック" charset="0"/>
                <a:cs typeface="ＭＳ Ｐゴシック" charset="0"/>
              </a:rPr>
              <a:t> Hence, one can consider SDN as a way of moving away from generic distributed computing, by focusing on utilizing the few well-understood primitives, in particular logically centralized state.</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a:t>
            </a:fld>
            <a:endParaRPr lang="en-US" dirty="0">
              <a:solidFill>
                <a:schemeClr val="bg2"/>
              </a:solidFill>
            </a:endParaRPr>
          </a:p>
        </p:txBody>
      </p:sp>
    </p:spTree>
    <p:extLst>
      <p:ext uri="{BB962C8B-B14F-4D97-AF65-F5344CB8AC3E}">
        <p14:creationId xmlns:p14="http://schemas.microsoft.com/office/powerpoint/2010/main" val="993027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What is SDN: a “</a:t>
            </a:r>
            <a:r>
              <a:rPr lang="en-US" sz="2800" dirty="0" err="1" smtClean="0"/>
              <a:t>Whitebox</a:t>
            </a:r>
            <a:r>
              <a:rPr lang="en-US" sz="2800" dirty="0" smtClean="0"/>
              <a:t>”/Programmable-Network View</a:t>
            </a:r>
            <a:endParaRPr lang="en-US" sz="2800" dirty="0"/>
          </a:p>
        </p:txBody>
      </p:sp>
      <p:sp>
        <p:nvSpPr>
          <p:cNvPr id="3" name="Content Placeholder 2"/>
          <p:cNvSpPr>
            <a:spLocks noGrp="1"/>
          </p:cNvSpPr>
          <p:nvPr>
            <p:ph idx="1"/>
          </p:nvPr>
        </p:nvSpPr>
        <p:spPr>
          <a:xfrm>
            <a:off x="125413" y="804333"/>
            <a:ext cx="8856662" cy="5520267"/>
          </a:xfrm>
        </p:spPr>
        <p:txBody>
          <a:bodyPr/>
          <a:lstStyle/>
          <a:p>
            <a:r>
              <a:rPr lang="en-US" sz="2400" dirty="0" smtClean="0"/>
              <a:t>Separation of switch hardware and software, or at least more programmable software </a:t>
            </a:r>
            <a:r>
              <a:rPr lang="en-US" sz="2400" dirty="0" smtClean="0"/>
              <a:t>on hardware.</a:t>
            </a:r>
            <a:endParaRPr lang="en-US" sz="2400" dirty="0"/>
          </a:p>
        </p:txBody>
      </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grpSp>
        <p:nvGrpSpPr>
          <p:cNvPr id="23" name="Group 22"/>
          <p:cNvGrpSpPr/>
          <p:nvPr/>
        </p:nvGrpSpPr>
        <p:grpSpPr>
          <a:xfrm>
            <a:off x="112889" y="1538168"/>
            <a:ext cx="4134555" cy="4952944"/>
            <a:chOff x="112889" y="1538168"/>
            <a:chExt cx="4134555" cy="4952944"/>
          </a:xfrm>
        </p:grpSpPr>
        <p:grpSp>
          <p:nvGrpSpPr>
            <p:cNvPr id="48" name="Group 47"/>
            <p:cNvGrpSpPr/>
            <p:nvPr/>
          </p:nvGrpSpPr>
          <p:grpSpPr>
            <a:xfrm>
              <a:off x="2128095" y="2494910"/>
              <a:ext cx="1585561" cy="1058333"/>
              <a:chOff x="973667" y="2525889"/>
              <a:chExt cx="1439333" cy="1058333"/>
            </a:xfrm>
          </p:grpSpPr>
          <p:sp>
            <p:nvSpPr>
              <p:cNvPr id="51" name="Rounded Rectangle 50"/>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2" name="Rectangle 5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4" name="Rectangle 5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pic>
          <p:nvPicPr>
            <p:cNvPr id="5" name="Picture 4"/>
            <p:cNvPicPr>
              <a:picLocks noChangeAspect="1"/>
            </p:cNvPicPr>
            <p:nvPr/>
          </p:nvPicPr>
          <p:blipFill rotWithShape="1">
            <a:blip r:embed="rId3"/>
            <a:srcRect l="22222" t="18889" r="20889" b="30222"/>
            <a:stretch/>
          </p:blipFill>
          <p:spPr>
            <a:xfrm>
              <a:off x="225777" y="4459443"/>
              <a:ext cx="1608666" cy="1439002"/>
            </a:xfrm>
            <a:prstGeom prst="rect">
              <a:avLst/>
            </a:prstGeom>
          </p:spPr>
        </p:pic>
        <p:grpSp>
          <p:nvGrpSpPr>
            <p:cNvPr id="10" name="Group 9"/>
            <p:cNvGrpSpPr/>
            <p:nvPr/>
          </p:nvGrpSpPr>
          <p:grpSpPr>
            <a:xfrm>
              <a:off x="192438" y="3753555"/>
              <a:ext cx="1585561"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27" name="Rectangle 26"/>
            <p:cNvSpPr/>
            <p:nvPr/>
          </p:nvSpPr>
          <p:spPr>
            <a:xfrm>
              <a:off x="1372881" y="1538168"/>
              <a:ext cx="1610237" cy="461665"/>
            </a:xfrm>
            <a:prstGeom prst="rect">
              <a:avLst/>
            </a:prstGeom>
          </p:spPr>
          <p:txBody>
            <a:bodyPr wrap="none">
              <a:spAutoFit/>
            </a:bodyPr>
            <a:lstStyle/>
            <a:p>
              <a:r>
                <a:rPr lang="en-US" baseline="0" dirty="0" smtClean="0"/>
                <a:t>Traditional</a:t>
              </a:r>
              <a:endParaRPr lang="en-US" baseline="0" dirty="0"/>
            </a:p>
          </p:txBody>
        </p:sp>
        <p:sp>
          <p:nvSpPr>
            <p:cNvPr id="28" name="Rounded Rectangle 2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578924"/>
              <a:ext cx="646717" cy="70379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endCxn id="51" idx="2"/>
            </p:cNvCxnSpPr>
            <p:nvPr/>
          </p:nvCxnSpPr>
          <p:spPr bwMode="auto">
            <a:xfrm flipV="1">
              <a:off x="2858911" y="3553243"/>
              <a:ext cx="61965" cy="156344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55" name="Group 54"/>
            <p:cNvGrpSpPr/>
            <p:nvPr/>
          </p:nvGrpSpPr>
          <p:grpSpPr>
            <a:xfrm>
              <a:off x="2267665" y="5110225"/>
              <a:ext cx="1585561" cy="1058333"/>
              <a:chOff x="973667" y="2525889"/>
              <a:chExt cx="1439333" cy="1058333"/>
            </a:xfrm>
          </p:grpSpPr>
          <p:sp>
            <p:nvSpPr>
              <p:cNvPr id="57" name="Rounded Rectangle 5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9" name="Rectangle 5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0" name="Rectangle 59"/>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grpSp>
        <p:nvGrpSpPr>
          <p:cNvPr id="63" name="Group 62"/>
          <p:cNvGrpSpPr/>
          <p:nvPr/>
        </p:nvGrpSpPr>
        <p:grpSpPr>
          <a:xfrm>
            <a:off x="4627211" y="1523807"/>
            <a:ext cx="4134555" cy="4952944"/>
            <a:chOff x="112889" y="1538168"/>
            <a:chExt cx="4134555" cy="4952944"/>
          </a:xfrm>
        </p:grpSpPr>
        <p:grpSp>
          <p:nvGrpSpPr>
            <p:cNvPr id="64" name="Group 63"/>
            <p:cNvGrpSpPr/>
            <p:nvPr/>
          </p:nvGrpSpPr>
          <p:grpSpPr>
            <a:xfrm>
              <a:off x="2128095" y="2494910"/>
              <a:ext cx="1585561" cy="1058333"/>
              <a:chOff x="973667" y="2525889"/>
              <a:chExt cx="1439333" cy="1058333"/>
            </a:xfrm>
          </p:grpSpPr>
          <p:sp>
            <p:nvSpPr>
              <p:cNvPr id="87" name="Rounded Rectangle 8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8" name="Rectangle 87"/>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9" name="Rectangle 88"/>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66" name="Group 65"/>
            <p:cNvGrpSpPr/>
            <p:nvPr/>
          </p:nvGrpSpPr>
          <p:grpSpPr>
            <a:xfrm>
              <a:off x="192438" y="3753555"/>
              <a:ext cx="1585561" cy="1058333"/>
              <a:chOff x="973667" y="2525889"/>
              <a:chExt cx="1439333" cy="1058333"/>
            </a:xfrm>
          </p:grpSpPr>
          <p:sp>
            <p:nvSpPr>
              <p:cNvPr id="84" name="Rounded Rectangle 83"/>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5" name="Rectangle 84"/>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6" name="Rectangle 85"/>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67" name="Rectangle 66"/>
            <p:cNvSpPr/>
            <p:nvPr/>
          </p:nvSpPr>
          <p:spPr>
            <a:xfrm>
              <a:off x="1372881" y="1538168"/>
              <a:ext cx="1467619" cy="461665"/>
            </a:xfrm>
            <a:prstGeom prst="rect">
              <a:avLst/>
            </a:prstGeom>
          </p:spPr>
          <p:txBody>
            <a:bodyPr wrap="none">
              <a:spAutoFit/>
            </a:bodyPr>
            <a:lstStyle/>
            <a:p>
              <a:r>
                <a:rPr lang="en-US" baseline="0" dirty="0" err="1" smtClean="0"/>
                <a:t>Whitebox</a:t>
              </a:r>
              <a:endParaRPr lang="en-US" baseline="0" dirty="0"/>
            </a:p>
          </p:txBody>
        </p:sp>
        <p:sp>
          <p:nvSpPr>
            <p:cNvPr id="68" name="Rounded Rectangle 6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1" name="Straight Connector 70"/>
            <p:cNvCxnSpPr>
              <a:stCxn id="84" idx="3"/>
            </p:cNvCxnSpPr>
            <p:nvPr/>
          </p:nvCxnSpPr>
          <p:spPr bwMode="auto">
            <a:xfrm flipV="1">
              <a:off x="1777999" y="3578924"/>
              <a:ext cx="646717" cy="70379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2" name="Straight Connector 71"/>
            <p:cNvCxnSpPr>
              <a:endCxn id="87" idx="2"/>
            </p:cNvCxnSpPr>
            <p:nvPr/>
          </p:nvCxnSpPr>
          <p:spPr bwMode="auto">
            <a:xfrm flipV="1">
              <a:off x="2858911" y="3553243"/>
              <a:ext cx="61965" cy="156344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4" name="Straight Connector 73"/>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7" name="Group 76"/>
            <p:cNvGrpSpPr/>
            <p:nvPr/>
          </p:nvGrpSpPr>
          <p:grpSpPr>
            <a:xfrm>
              <a:off x="2267665" y="5110225"/>
              <a:ext cx="1585561" cy="1058333"/>
              <a:chOff x="973667" y="2525889"/>
              <a:chExt cx="1439333" cy="1058333"/>
            </a:xfrm>
          </p:grpSpPr>
          <p:sp>
            <p:nvSpPr>
              <p:cNvPr id="81" name="Rounded Rectangle 80"/>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2" name="Rectangle 8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SoftwareD</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sp>
        <p:nvSpPr>
          <p:cNvPr id="42" name="Right Arrow 41"/>
          <p:cNvSpPr/>
          <p:nvPr/>
        </p:nvSpPr>
        <p:spPr bwMode="auto">
          <a:xfrm>
            <a:off x="4278662" y="3535878"/>
            <a:ext cx="355828" cy="46307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61732966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675874"/>
            <a:ext cx="9144000" cy="2519368"/>
          </a:xfrm>
          <a:prstGeom prst="rect">
            <a:avLst/>
          </a:prstGeom>
        </p:spPr>
      </p:pic>
      <p:sp>
        <p:nvSpPr>
          <p:cNvPr id="2" name="Title 1"/>
          <p:cNvSpPr>
            <a:spLocks noGrp="1"/>
          </p:cNvSpPr>
          <p:nvPr>
            <p:ph type="title"/>
          </p:nvPr>
        </p:nvSpPr>
        <p:spPr/>
        <p:txBody>
          <a:bodyPr>
            <a:noAutofit/>
          </a:bodyPr>
          <a:lstStyle/>
          <a:p>
            <a:r>
              <a:rPr lang="en-US" sz="2800" dirty="0"/>
              <a:t>Why SDN </a:t>
            </a:r>
            <a:r>
              <a:rPr lang="en-US" sz="2800" dirty="0" smtClean="0"/>
              <a:t>or More Programmable Networks?</a:t>
            </a:r>
            <a:endParaRPr lang="en-US" sz="1100" dirty="0"/>
          </a:p>
        </p:txBody>
      </p:sp>
      <p:sp>
        <p:nvSpPr>
          <p:cNvPr id="3" name="Content Placeholder 2"/>
          <p:cNvSpPr>
            <a:spLocks noGrp="1"/>
          </p:cNvSpPr>
          <p:nvPr>
            <p:ph idx="1"/>
          </p:nvPr>
        </p:nvSpPr>
        <p:spPr>
          <a:xfrm>
            <a:off x="291090" y="817768"/>
            <a:ext cx="8852910" cy="5405052"/>
          </a:xfrm>
        </p:spPr>
        <p:txBody>
          <a:bodyPr>
            <a:noAutofit/>
          </a:bodyPr>
          <a:lstStyle/>
          <a:p>
            <a:r>
              <a:rPr lang="en-US" altLang="ja-JP" dirty="0" smtClean="0">
                <a:ea typeface="ＭＳ Ｐゴシック" charset="0"/>
                <a:cs typeface="ＭＳ Ｐゴシック" charset="0"/>
              </a:rPr>
              <a:t>Modern networks contain diverse types of equipment from multiple vendors</a:t>
            </a: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endParaRPr lang="en-US" altLang="ja-JP" dirty="0">
              <a:ea typeface="ＭＳ Ｐゴシック" charset="0"/>
              <a:cs typeface="ＭＳ Ｐゴシック" charset="0"/>
            </a:endParaRPr>
          </a:p>
          <a:p>
            <a:pPr marL="0"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In traditional settings, each type/vendor runs in its own hardware box, with its own software</a:t>
            </a:r>
          </a:p>
          <a:p>
            <a:r>
              <a:rPr lang="en-US" altLang="ja-JP" dirty="0" smtClean="0">
                <a:ea typeface="ＭＳ Ｐゴシック" charset="0"/>
                <a:cs typeface="ＭＳ Ｐゴシック" charset="0"/>
              </a:rPr>
              <a:t>More </a:t>
            </a:r>
            <a:r>
              <a:rPr lang="en-US" altLang="ja-JP" dirty="0" smtClean="0">
                <a:ea typeface="ＭＳ Ｐゴシック" charset="0"/>
                <a:cs typeface="ＭＳ Ｐゴシック" charset="0"/>
              </a:rPr>
              <a:t>programmable (new app, new VM, </a:t>
            </a:r>
            <a:r>
              <a:rPr lang="en-US" altLang="ja-JP" dirty="0" smtClean="0">
                <a:ea typeface="ＭＳ Ｐゴシック" charset="0"/>
                <a:cs typeface="ＭＳ Ｐゴシック" charset="0"/>
              </a:rPr>
              <a:t>new net OS, open </a:t>
            </a:r>
            <a:r>
              <a:rPr lang="en-US" altLang="ja-JP" dirty="0" smtClean="0">
                <a:ea typeface="ＭＳ Ｐゴシック" charset="0"/>
                <a:cs typeface="ＭＳ Ｐゴシック" charset="0"/>
              </a:rPr>
              <a:t>source</a:t>
            </a:r>
            <a:r>
              <a:rPr lang="is-IS" altLang="ja-JP" dirty="0" smtClean="0">
                <a:ea typeface="ＭＳ Ｐゴシック" charset="0"/>
                <a:cs typeface="ＭＳ Ｐゴシック" charset="0"/>
              </a:rPr>
              <a:t>…</a:t>
            </a:r>
            <a:r>
              <a:rPr lang="en-US" altLang="ja-JP" dirty="0" smtClean="0">
                <a:ea typeface="ＭＳ Ｐゴシック" charset="0"/>
                <a:cs typeface="ＭＳ Ｐゴシック" charset="0"/>
              </a:rPr>
              <a:t>) =&gt; </a:t>
            </a:r>
            <a:r>
              <a:rPr lang="en-US" altLang="ja-JP" dirty="0">
                <a:solidFill>
                  <a:prstClr val="black"/>
                </a:solidFill>
                <a:ea typeface="ＭＳ Ｐゴシック" charset="0"/>
                <a:cs typeface="ＭＳ Ｐゴシック" charset="0"/>
              </a:rPr>
              <a:t>More flexibility, lower TCO</a:t>
            </a:r>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pPr marL="0" indent="0">
              <a:buNone/>
            </a:pPr>
            <a:r>
              <a:rPr lang="en-US" altLang="ja-JP" sz="2400" dirty="0">
                <a:ea typeface="ＭＳ Ｐゴシック" charset="0"/>
                <a:cs typeface="ＭＳ Ｐゴシック" charset="0"/>
              </a:rPr>
              <a:t/>
            </a:r>
            <a:br>
              <a:rPr lang="en-US" altLang="ja-JP" sz="2400" dirty="0">
                <a:ea typeface="ＭＳ Ｐゴシック" charset="0"/>
                <a:cs typeface="ＭＳ Ｐゴシック" charset="0"/>
              </a:rPr>
            </a:br>
            <a:endParaRPr lang="en-US" altLang="ja-JP" sz="2400" dirty="0">
              <a:ea typeface="ＭＳ Ｐゴシック" charset="0"/>
              <a:cs typeface="ＭＳ Ｐゴシック" charset="0"/>
            </a:endParaRPr>
          </a:p>
        </p:txBody>
      </p:sp>
      <p:sp>
        <p:nvSpPr>
          <p:cNvPr id="5" name="Rectangle 4"/>
          <p:cNvSpPr/>
          <p:nvPr/>
        </p:nvSpPr>
        <p:spPr>
          <a:xfrm>
            <a:off x="6573491" y="4086498"/>
            <a:ext cx="2530025" cy="261610"/>
          </a:xfrm>
          <a:prstGeom prst="rect">
            <a:avLst/>
          </a:prstGeom>
        </p:spPr>
        <p:txBody>
          <a:bodyPr wrap="none">
            <a:spAutoFit/>
          </a:bodyPr>
          <a:lstStyle/>
          <a:p>
            <a:r>
              <a:rPr lang="en-US" altLang="ja-JP" sz="1100" i="1" baseline="0" dirty="0" smtClean="0"/>
              <a:t>Source: [Sherry, et. al SIGCOMM’12]</a:t>
            </a:r>
            <a:endParaRPr lang="en-US" sz="1100" i="1" baseline="0" dirty="0"/>
          </a:p>
        </p:txBody>
      </p:sp>
      <p:sp>
        <p:nvSpPr>
          <p:cNvPr id="6" name="Rectangle 5"/>
          <p:cNvSpPr/>
          <p:nvPr/>
        </p:nvSpPr>
        <p:spPr>
          <a:xfrm>
            <a:off x="556508" y="4078524"/>
            <a:ext cx="7969333" cy="307777"/>
          </a:xfrm>
          <a:prstGeom prst="rect">
            <a:avLst/>
          </a:prstGeom>
        </p:spPr>
        <p:txBody>
          <a:bodyPr wrap="square">
            <a:spAutoFit/>
          </a:bodyPr>
          <a:lstStyle/>
          <a:p>
            <a:r>
              <a:rPr lang="en-US" sz="1400" baseline="0" dirty="0" smtClean="0"/>
              <a:t>Small: &lt;=1k hosts</a:t>
            </a:r>
            <a:r>
              <a:rPr lang="en-US" sz="1400" baseline="0" dirty="0"/>
              <a:t>;</a:t>
            </a:r>
            <a:r>
              <a:rPr lang="en-US" sz="1400" baseline="0" dirty="0" smtClean="0"/>
              <a:t> Medium: 1k</a:t>
            </a:r>
            <a:r>
              <a:rPr lang="en-US" sz="1400" baseline="0" dirty="0"/>
              <a:t>-</a:t>
            </a:r>
            <a:r>
              <a:rPr lang="en-US" sz="1400" baseline="0" dirty="0" smtClean="0"/>
              <a:t>10k; Large: 10k</a:t>
            </a:r>
            <a:r>
              <a:rPr lang="en-US" sz="1400" baseline="0" dirty="0"/>
              <a:t>-</a:t>
            </a:r>
            <a:r>
              <a:rPr lang="en-US" sz="1400" baseline="0" dirty="0" smtClean="0"/>
              <a:t>100k; Very Large: &gt;= 100k</a:t>
            </a:r>
            <a:endParaRPr lang="en-US" sz="1400" baseline="0" dirty="0"/>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3958472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Why SDN or More Programmable Networks?</a:t>
            </a:r>
            <a:endParaRPr lang="en-US" sz="1200" dirty="0"/>
          </a:p>
        </p:txBody>
      </p:sp>
      <p:grpSp>
        <p:nvGrpSpPr>
          <p:cNvPr id="5" name="Group 4"/>
          <p:cNvGrpSpPr/>
          <p:nvPr/>
        </p:nvGrpSpPr>
        <p:grpSpPr>
          <a:xfrm>
            <a:off x="1706281" y="2257672"/>
            <a:ext cx="5806359" cy="3962408"/>
            <a:chOff x="1418721" y="1758259"/>
            <a:chExt cx="6414649" cy="4731203"/>
          </a:xfrm>
        </p:grpSpPr>
        <p:pic>
          <p:nvPicPr>
            <p:cNvPr id="11" name="Picture 10"/>
            <p:cNvPicPr>
              <a:picLocks noChangeAspect="1"/>
            </p:cNvPicPr>
            <p:nvPr/>
          </p:nvPicPr>
          <p:blipFill>
            <a:blip r:embed="rId3"/>
            <a:stretch>
              <a:fillRect/>
            </a:stretch>
          </p:blipFill>
          <p:spPr>
            <a:xfrm>
              <a:off x="1418721" y="1758259"/>
              <a:ext cx="6414649" cy="4731203"/>
            </a:xfrm>
            <a:prstGeom prst="rect">
              <a:avLst/>
            </a:prstGeom>
          </p:spPr>
        </p:pic>
        <p:sp>
          <p:nvSpPr>
            <p:cNvPr id="3" name="Rectangle 2"/>
            <p:cNvSpPr/>
            <p:nvPr/>
          </p:nvSpPr>
          <p:spPr bwMode="auto">
            <a:xfrm>
              <a:off x="2540187" y="2693813"/>
              <a:ext cx="2783397" cy="3335197"/>
            </a:xfrm>
            <a:prstGeom prst="rect">
              <a:avLst/>
            </a:prstGeom>
            <a:solidFill>
              <a:schemeClr val="bg1">
                <a:alpha val="9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4" name="Rectangle 3"/>
          <p:cNvSpPr/>
          <p:nvPr/>
        </p:nvSpPr>
        <p:spPr>
          <a:xfrm>
            <a:off x="423334" y="949391"/>
            <a:ext cx="7986888" cy="1200328"/>
          </a:xfrm>
          <a:prstGeom prst="rect">
            <a:avLst/>
          </a:prstGeom>
        </p:spPr>
        <p:txBody>
          <a:bodyPr wrap="square">
            <a:spAutoFit/>
          </a:bodyPr>
          <a:lstStyle/>
          <a:p>
            <a:pPr marL="342900" indent="-342900">
              <a:buFont typeface="Arial"/>
              <a:buChar char="•"/>
            </a:pPr>
            <a:r>
              <a:rPr lang="en-US" baseline="0" dirty="0"/>
              <a:t>Network </a:t>
            </a:r>
            <a:r>
              <a:rPr lang="en-US" baseline="0" dirty="0" smtClean="0"/>
              <a:t>customization/feature requests can </a:t>
            </a:r>
            <a:r>
              <a:rPr lang="en-US" baseline="0" dirty="0"/>
              <a:t>be a </a:t>
            </a:r>
            <a:r>
              <a:rPr lang="en-US" baseline="0" dirty="0" smtClean="0"/>
              <a:t>slow process. Open/programmable systems can speedup the process and allow more </a:t>
            </a:r>
            <a:r>
              <a:rPr lang="en-US" baseline="0" dirty="0" smtClean="0">
                <a:solidFill>
                  <a:srgbClr val="984807"/>
                </a:solidFill>
              </a:rPr>
              <a:t>innovations.</a:t>
            </a:r>
            <a:endParaRPr lang="en-US" baseline="0" dirty="0">
              <a:solidFill>
                <a:srgbClr val="984807"/>
              </a:solidFill>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spTree>
    <p:extLst>
      <p:ext uri="{BB962C8B-B14F-4D97-AF65-F5344CB8AC3E}">
        <p14:creationId xmlns:p14="http://schemas.microsoft.com/office/powerpoint/2010/main" val="126679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200" dirty="0" smtClean="0"/>
              <a:t>Service Provider Expectation on Pace Innovation</a:t>
            </a:r>
            <a:endParaRPr lang="en-US" sz="40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pic>
        <p:nvPicPr>
          <p:cNvPr id="2" name="Picture 1"/>
          <p:cNvPicPr>
            <a:picLocks noChangeAspect="1"/>
          </p:cNvPicPr>
          <p:nvPr/>
        </p:nvPicPr>
        <p:blipFill>
          <a:blip r:embed="rId3"/>
          <a:stretch>
            <a:fillRect/>
          </a:stretch>
        </p:blipFill>
        <p:spPr>
          <a:xfrm>
            <a:off x="0" y="1384300"/>
            <a:ext cx="9144000" cy="4085826"/>
          </a:xfrm>
          <a:prstGeom prst="rect">
            <a:avLst/>
          </a:prstGeom>
        </p:spPr>
      </p:pic>
      <p:sp>
        <p:nvSpPr>
          <p:cNvPr id="3" name="Rectangle 2"/>
          <p:cNvSpPr/>
          <p:nvPr/>
        </p:nvSpPr>
        <p:spPr bwMode="auto">
          <a:xfrm>
            <a:off x="8174540" y="4525841"/>
            <a:ext cx="1067419" cy="124291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8472624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12271</TotalTime>
  <Words>2073</Words>
  <Application>Microsoft Macintosh PowerPoint</Application>
  <PresentationFormat>On-screen Show (4:3)</PresentationFormat>
  <Paragraphs>367</Paragraphs>
  <Slides>39</Slides>
  <Notes>37</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Blank Presentation</vt:lpstr>
      <vt:lpstr>A Gentle Introduction to SDN</vt:lpstr>
      <vt:lpstr>What is Software Defined Networking (SDN)?</vt:lpstr>
      <vt:lpstr>What is SDN: a “Main-Stream” View</vt:lpstr>
      <vt:lpstr>An Evolution View of Intradomain Routing Toward SDN</vt:lpstr>
      <vt:lpstr>Why SDN (A “Wiseman” View)?</vt:lpstr>
      <vt:lpstr>What is SDN: a “Whitebox”/Programmable-Network View</vt:lpstr>
      <vt:lpstr>Why SDN or More Programmable Networks?</vt:lpstr>
      <vt:lpstr>Why SDN or More Programmable Networks?</vt:lpstr>
      <vt:lpstr>Service Provider Expectation on Pace Innovation</vt:lpstr>
      <vt:lpstr>More Programmable Networks are a Well Recognized Trend</vt:lpstr>
      <vt:lpstr>What is SDN: A New  Control-Plane Abstractions View</vt:lpstr>
      <vt:lpstr>Major Areas of Control-Plane Abstraction</vt:lpstr>
      <vt:lpstr>Outline</vt:lpstr>
      <vt:lpstr>A Major SDN Milestone: OpenFlow </vt:lpstr>
      <vt:lpstr>Almost Every Network Vendor has an SDN Architecture</vt:lpstr>
      <vt:lpstr>Multiple Open Source Communities</vt:lpstr>
      <vt:lpstr>Increasing Interests (ODL as an Example)</vt:lpstr>
      <vt:lpstr>Usage of SDN</vt:lpstr>
      <vt:lpstr>Outline</vt:lpstr>
      <vt:lpstr>ONOS Architecture: Big Picture</vt:lpstr>
      <vt:lpstr>ONOS Architecture: Some Key Abstractions</vt:lpstr>
      <vt:lpstr>OpenDaylight Architecture: Big Picture</vt:lpstr>
      <vt:lpstr>OpenDaylight: Some Key Abstractions</vt:lpstr>
      <vt:lpstr>OpenDaylight: YANG Data Store</vt:lpstr>
      <vt:lpstr>Questions to Keep in Mind in ADL on Architecture</vt:lpstr>
      <vt:lpstr>Outline</vt:lpstr>
      <vt:lpstr>Current SDN Data Path Designs</vt:lpstr>
      <vt:lpstr>Key Datapath Question</vt:lpstr>
      <vt:lpstr>y = MAC % k has no Compact Flow Table Representation</vt:lpstr>
      <vt:lpstr>Outline</vt:lpstr>
      <vt:lpstr>Complexity of a Network Decision Process</vt:lpstr>
      <vt:lpstr>Question to Keep in Mind on SDN Programming</vt:lpstr>
      <vt:lpstr>SDN vs Inherent Complexity</vt:lpstr>
      <vt:lpstr>Outline</vt:lpstr>
      <vt:lpstr>Questions to Keep in Mind on SDN Killer Apps</vt:lpstr>
      <vt:lpstr>What may lead to fall of SDN?</vt:lpstr>
      <vt:lpstr>Thank you and enjoy the rest of ADL!</vt:lpstr>
      <vt:lpstr>SDN Architecture (Wikipedia)</vt:lpstr>
      <vt:lpstr>Some Main Current Use Cases of SDN</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987</cp:revision>
  <cp:lastPrinted>2011-12-21T04:26:34Z</cp:lastPrinted>
  <dcterms:modified xsi:type="dcterms:W3CDTF">2015-12-03T13:23:02Z</dcterms:modified>
  <cp:category/>
</cp:coreProperties>
</file>